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481226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CON GANAS</c:v>
                </c:pt>
                <c:pt idx="1">
                  <c:v>MÁS O MENOS</c:v>
                </c:pt>
                <c:pt idx="2">
                  <c:v>NO HAN CONTESTADO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80.000000</c:v>
                </c:pt>
                <c:pt idx="1">
                  <c:v>15.000000</c:v>
                </c:pt>
                <c:pt idx="2">
                  <c:v>240.000000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43791"/>
          <c:y val="0.338778"/>
          <c:w val="0.456209"/>
          <c:h val="0.2518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07986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FC3606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3606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FELIGRESES</c:v>
                </c:pt>
                <c:pt idx="1">
                  <c:v>CONTESTADAS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60000.000000</c:v>
                </c:pt>
                <c:pt idx="1">
                  <c:v>980.000000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67374"/>
          <c:y val="0.155117"/>
          <c:w val="0.332626"/>
          <c:h val="0.17625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20353"/>
          <c:y val="0.0378061"/>
          <c:w val="0.497647"/>
          <c:h val="0.91188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SÍ</c:v>
                </c:pt>
                <c:pt idx="1">
                  <c:v>MÁS O MENOS</c:v>
                </c:pt>
                <c:pt idx="2">
                  <c:v>NO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1400.000000</c:v>
                </c:pt>
                <c:pt idx="1">
                  <c:v>40.000000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4144"/>
          <c:y val="0.180722"/>
          <c:w val="0.325856"/>
          <c:h val="0.2347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49636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NO</c:v>
                </c:pt>
                <c:pt idx="1">
                  <c:v>ALGO HAY</c:v>
                </c:pt>
                <c:pt idx="2">
                  <c:v>SÍ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53.000000</c:v>
                </c:pt>
                <c:pt idx="1">
                  <c:v>5.000000</c:v>
                </c:pt>
                <c:pt idx="2">
                  <c:v>90.000000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1112"/>
          <c:y val="0.380308"/>
          <c:w val="0.328888"/>
          <c:h val="0.2518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49636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NO</c:v>
                </c:pt>
                <c:pt idx="1">
                  <c:v>SUS VALORES</c:v>
                </c:pt>
                <c:pt idx="2">
                  <c:v>SÍ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15.000000</c:v>
                </c:pt>
                <c:pt idx="2">
                  <c:v>90.000000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1112"/>
          <c:y val="0.380308"/>
          <c:w val="0.328888"/>
          <c:h val="0.2518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25486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4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NO</c:v>
                </c:pt>
                <c:pt idx="1">
                  <c:v>RECHAZA LA FE</c:v>
                </c:pt>
                <c:pt idx="2">
                  <c:v>SÍ, CON HECHOS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50.000000</c:v>
                </c:pt>
                <c:pt idx="1">
                  <c:v>19.000000</c:v>
                </c:pt>
                <c:pt idx="2">
                  <c:v>77.000000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41624"/>
          <c:y val="0.380308"/>
          <c:w val="0.358376"/>
          <c:h val="0.2518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6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450" y="0"/>
            <a:ext cx="13093700" cy="5545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XXXIX JORNADAS DEL PUEBLO DE DIOS"/>
          <p:cNvSpPr txBox="1"/>
          <p:nvPr/>
        </p:nvSpPr>
        <p:spPr>
          <a:xfrm>
            <a:off x="134937" y="7089459"/>
            <a:ext cx="127349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XXXIX JORNADAS DEL PUEBLO DE DIOS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UNA FELIGRESÍA ENTREGADA Y BIEN DISPUESTA"/>
          <p:cNvSpPr txBox="1"/>
          <p:nvPr/>
        </p:nvSpPr>
        <p:spPr>
          <a:xfrm>
            <a:off x="520700" y="273330"/>
            <a:ext cx="11239348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UNA FELIGRESÍA ENTREGADA Y BIEN DISPUESTA</a:t>
            </a:r>
          </a:p>
        </p:txBody>
      </p:sp>
      <p:sp>
        <p:nvSpPr>
          <p:cNvPr id="165" name="Con ellos hay que poner el plan pastoral en marcha.…"/>
          <p:cNvSpPr txBox="1"/>
          <p:nvPr/>
        </p:nvSpPr>
        <p:spPr>
          <a:xfrm>
            <a:off x="475690" y="1191870"/>
            <a:ext cx="12053420" cy="843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49" indent="-476249" algn="l">
              <a:buSzPct val="100000"/>
              <a:buAutoNum type="arabicPeriod" startAt="1"/>
              <a:defRPr sz="4000"/>
            </a:pPr>
            <a:r>
              <a:t>Con ellos hay que poner el plan pastoral en marcha.</a:t>
            </a:r>
          </a:p>
          <a:p>
            <a:pPr marL="476249" indent="-476249" algn="l">
              <a:buSzPct val="100000"/>
              <a:buAutoNum type="arabicPeriod" startAt="1"/>
              <a:defRPr sz="4000"/>
            </a:pPr>
            <a:r>
              <a:t>Hay feligreses y feligresas que su papel será la oración ya no pueden  hacer más. Su papel querer el plan.</a:t>
            </a:r>
          </a:p>
          <a:p>
            <a:pPr marL="476249" indent="-476249" algn="l">
              <a:buSzPct val="100000"/>
              <a:buAutoNum type="arabicPeriod" startAt="1"/>
              <a:defRPr sz="4000"/>
            </a:pPr>
            <a:r>
              <a:t>Con los que sienten ganas que son muchos y muchas habrá que ir organizando las Unidades Pastorales, para que se vayan viviendo en clave de nueva evangelización con todo lo que supone. Iniciación cristiana etc.</a:t>
            </a:r>
          </a:p>
          <a:p>
            <a:pPr marL="476249" indent="-476249" algn="l">
              <a:buSzPct val="100000"/>
              <a:buAutoNum type="arabicPeriod" startAt="1"/>
              <a:defRPr sz="4000"/>
            </a:pPr>
            <a:r>
              <a:t>Lo hemos escuchado. Es algo nuevo. ¿Cómo bautizamos?</a:t>
            </a:r>
          </a:p>
          <a:p>
            <a:pPr algn="l">
              <a:defRPr sz="3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NCUESTA NÚMERO 6"/>
          <p:cNvSpPr txBox="1"/>
          <p:nvPr/>
        </p:nvSpPr>
        <p:spPr>
          <a:xfrm>
            <a:off x="2946082" y="358459"/>
            <a:ext cx="711263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ENCUESTA NÚMERO 6</a:t>
            </a:r>
          </a:p>
        </p:txBody>
      </p:sp>
      <p:sp>
        <p:nvSpPr>
          <p:cNvPr id="168" name="IMAGEN QUE LOS ALEJADOS TIENEN DE LA IGLESIA"/>
          <p:cNvSpPr txBox="1"/>
          <p:nvPr/>
        </p:nvSpPr>
        <p:spPr>
          <a:xfrm>
            <a:off x="388708" y="1232365"/>
            <a:ext cx="12227384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IMAGEN QUE LOS ALEJADOS TIENEN DE LA IGLESIA</a:t>
            </a:r>
          </a:p>
        </p:txBody>
      </p:sp>
      <p:sp>
        <p:nvSpPr>
          <p:cNvPr id="169" name="Anticuada y en busca del poder.…"/>
          <p:cNvSpPr txBox="1"/>
          <p:nvPr/>
        </p:nvSpPr>
        <p:spPr>
          <a:xfrm>
            <a:off x="596900" y="3083850"/>
            <a:ext cx="9646108" cy="150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  <a:defRPr sz="4600"/>
            </a:pPr>
            <a:r>
              <a:t>Anticuada y en busca del poder.</a:t>
            </a:r>
          </a:p>
          <a:p>
            <a:pPr marL="476250" indent="-476250" algn="l">
              <a:buSzPct val="100000"/>
              <a:buAutoNum type="arabicPeriod" startAt="1"/>
              <a:defRPr sz="4600"/>
            </a:pPr>
            <a:r>
              <a:t>Desconectada de la vida.</a:t>
            </a:r>
          </a:p>
        </p:txBody>
      </p:sp>
      <p:sp>
        <p:nvSpPr>
          <p:cNvPr id="170" name="IMAGEN QUE TIENEN DE LA IGLESIA"/>
          <p:cNvSpPr txBox="1"/>
          <p:nvPr/>
        </p:nvSpPr>
        <p:spPr>
          <a:xfrm>
            <a:off x="1226299" y="2089915"/>
            <a:ext cx="10552202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600"/>
            </a:lvl1pPr>
          </a:lstStyle>
          <a:p>
            <a:pPr/>
            <a:r>
              <a:t>IMAGEN QUE TIENEN DE LA IGLESIA</a:t>
            </a:r>
          </a:p>
        </p:txBody>
      </p:sp>
      <p:sp>
        <p:nvSpPr>
          <p:cNvPr id="171" name="QUE CAMBIARÍAN"/>
          <p:cNvSpPr txBox="1"/>
          <p:nvPr/>
        </p:nvSpPr>
        <p:spPr>
          <a:xfrm>
            <a:off x="3322281" y="4724336"/>
            <a:ext cx="5316602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QUE CAMBIARÍAN</a:t>
            </a:r>
          </a:p>
        </p:txBody>
      </p:sp>
      <p:sp>
        <p:nvSpPr>
          <p:cNvPr id="172" name="Jerarquía y dogmas.…"/>
          <p:cNvSpPr txBox="1"/>
          <p:nvPr/>
        </p:nvSpPr>
        <p:spPr>
          <a:xfrm>
            <a:off x="419100" y="5653622"/>
            <a:ext cx="11122965" cy="1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  <a:defRPr sz="4600"/>
            </a:pPr>
            <a:r>
              <a:t>Jerarquía y dogmas.</a:t>
            </a:r>
          </a:p>
          <a:p>
            <a:pPr marL="476250" indent="-476250" algn="l">
              <a:buSzPct val="100000"/>
              <a:buAutoNum type="arabicPeriod" startAt="1"/>
              <a:defRPr sz="4600"/>
            </a:pPr>
            <a:r>
              <a:t>Más implicada y con mayor humildad.</a:t>
            </a:r>
          </a:p>
        </p:txBody>
      </p:sp>
      <p:sp>
        <p:nvSpPr>
          <p:cNvPr id="173" name="QUÉ ECHARÍAS DE MENOS"/>
          <p:cNvSpPr txBox="1"/>
          <p:nvPr/>
        </p:nvSpPr>
        <p:spPr>
          <a:xfrm>
            <a:off x="2427592" y="7482422"/>
            <a:ext cx="7871893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QUÉ ECHARÍAS DE MENOS</a:t>
            </a:r>
          </a:p>
        </p:txBody>
      </p:sp>
      <p:sp>
        <p:nvSpPr>
          <p:cNvPr id="174" name="Coherencia y cercanía del cura de antes."/>
          <p:cNvSpPr txBox="1"/>
          <p:nvPr/>
        </p:nvSpPr>
        <p:spPr>
          <a:xfrm>
            <a:off x="393699" y="8600022"/>
            <a:ext cx="1193967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76250" indent="-476250" algn="l">
              <a:buSzPct val="100000"/>
              <a:buAutoNum type="arabicPeriod" startAt="1"/>
              <a:defRPr sz="4600"/>
            </a:lvl1pPr>
          </a:lstStyle>
          <a:p>
            <a:pPr/>
            <a:r>
              <a:t>Coherencia y cercanía del cura de antes.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ráfica de sectores 2D"/>
          <p:cNvGraphicFramePr/>
          <p:nvPr/>
        </p:nvGraphicFramePr>
        <p:xfrm>
          <a:off x="1441814" y="2975001"/>
          <a:ext cx="9554328" cy="525139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7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78" name="ENCUESTAS"/>
          <p:cNvSpPr txBox="1"/>
          <p:nvPr>
            <p:ph type="subTitle" sz="quarter" idx="1"/>
          </p:nvPr>
        </p:nvSpPr>
        <p:spPr>
          <a:xfrm>
            <a:off x="4140200" y="5461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79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0" name="CREES EN DIOS AUNQUE ESTÉS ALEJADO…"/>
          <p:cNvSpPr txBox="1"/>
          <p:nvPr/>
        </p:nvSpPr>
        <p:spPr>
          <a:xfrm>
            <a:off x="1818296" y="1271125"/>
            <a:ext cx="9368207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CREES EN DIOS AUNQUE ESTÉS ALEJADO </a:t>
            </a:r>
          </a:p>
          <a:p>
            <a:pPr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DE LA PRÁCTICA RELIGIOSA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ráfica de sectores 2D"/>
          <p:cNvGraphicFramePr/>
          <p:nvPr/>
        </p:nvGraphicFramePr>
        <p:xfrm>
          <a:off x="1441814" y="2975001"/>
          <a:ext cx="9554328" cy="525139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3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84" name="ENCUESTAS"/>
          <p:cNvSpPr txBox="1"/>
          <p:nvPr>
            <p:ph type="subTitle" sz="quarter" idx="1"/>
          </p:nvPr>
        </p:nvSpPr>
        <p:spPr>
          <a:xfrm>
            <a:off x="4140200" y="5461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85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6" name="¿ADMIRAS LA FIGURA DE JESÚS?"/>
          <p:cNvSpPr txBox="1"/>
          <p:nvPr/>
        </p:nvSpPr>
        <p:spPr>
          <a:xfrm>
            <a:off x="2858503" y="1531475"/>
            <a:ext cx="728779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¿ADMIRAS LA FIGURA DE JESÚS?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ráfica de sectores 2D"/>
          <p:cNvGraphicFramePr/>
          <p:nvPr/>
        </p:nvGraphicFramePr>
        <p:xfrm>
          <a:off x="1441814" y="2975001"/>
          <a:ext cx="9993420" cy="525139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9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90" name="ENCUESTAS"/>
          <p:cNvSpPr txBox="1"/>
          <p:nvPr>
            <p:ph type="subTitle" sz="quarter" idx="1"/>
          </p:nvPr>
        </p:nvSpPr>
        <p:spPr>
          <a:xfrm>
            <a:off x="4140200" y="5461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91" name="Número de diapositiva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2" name="¿TE GUSTARÍA QUE ALGUIEN TE OFRECIERA…"/>
          <p:cNvSpPr txBox="1"/>
          <p:nvPr/>
        </p:nvSpPr>
        <p:spPr>
          <a:xfrm>
            <a:off x="1639747" y="1271125"/>
            <a:ext cx="9725306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¿TE GUSTARÍA QUE ALGUIEN TE OFRECIERA</a:t>
            </a:r>
          </a:p>
          <a:p>
            <a:pPr>
              <a:defRPr sz="3400">
                <a:solidFill>
                  <a:schemeClr val="accent1">
                    <a:lumOff val="-13575"/>
                  </a:schemeClr>
                </a:solidFill>
              </a:defRPr>
            </a:pPr>
            <a:r>
              <a:t>UNA PALABRA DE ESPERANZA?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VERSIÓN…"/>
          <p:cNvSpPr txBox="1"/>
          <p:nvPr/>
        </p:nvSpPr>
        <p:spPr>
          <a:xfrm>
            <a:off x="205327" y="1225016"/>
            <a:ext cx="12594146" cy="633836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500">
                <a:solidFill>
                  <a:srgbClr val="FFFFFF"/>
                </a:solidFill>
              </a:defRPr>
            </a:pPr>
            <a:r>
              <a:t>CONVERSIÓN </a:t>
            </a:r>
          </a:p>
          <a:p>
            <a:pPr>
              <a:defRPr sz="13500">
                <a:solidFill>
                  <a:srgbClr val="FFFFFF"/>
                </a:solidFill>
              </a:defRPr>
            </a:pPr>
            <a:r>
              <a:t>PASTORAL </a:t>
            </a:r>
          </a:p>
          <a:p>
            <a:pPr>
              <a:defRPr sz="13500">
                <a:solidFill>
                  <a:srgbClr val="FFFFFF"/>
                </a:solidFill>
              </a:defRPr>
            </a:pPr>
            <a:r>
              <a:t>DE LA IGLESIA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9" y="-15523"/>
            <a:ext cx="12982782" cy="732084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PLAN PASTORAL…"/>
          <p:cNvSpPr txBox="1"/>
          <p:nvPr/>
        </p:nvSpPr>
        <p:spPr>
          <a:xfrm>
            <a:off x="3017481" y="7389199"/>
            <a:ext cx="6309438" cy="1858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>
                <a:solidFill>
                  <a:schemeClr val="accent1">
                    <a:lumOff val="-13575"/>
                  </a:schemeClr>
                </a:solidFill>
              </a:defRPr>
            </a:pPr>
            <a:r>
              <a:t>PLAN PASTORAL</a:t>
            </a:r>
          </a:p>
          <a:p>
            <a:pPr>
              <a:defRPr sz="5700">
                <a:solidFill>
                  <a:schemeClr val="accent1">
                    <a:lumOff val="-13575"/>
                  </a:schemeClr>
                </a:solidFill>
              </a:defRPr>
            </a:pPr>
            <a:r>
              <a:t>DIOCESANO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50" y="25400"/>
            <a:ext cx="4875565" cy="394000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LUNES DÍA 2 DE OCTUBRE"/>
          <p:cNvSpPr txBox="1"/>
          <p:nvPr/>
        </p:nvSpPr>
        <p:spPr>
          <a:xfrm>
            <a:off x="5801232" y="413030"/>
            <a:ext cx="6101335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LUNES DÍA 2 DE OCTUBRE</a:t>
            </a:r>
          </a:p>
        </p:txBody>
      </p:sp>
      <p:sp>
        <p:nvSpPr>
          <p:cNvPr id="127" name="D. RAFEL ZORNOZA BOY…"/>
          <p:cNvSpPr txBox="1"/>
          <p:nvPr/>
        </p:nvSpPr>
        <p:spPr>
          <a:xfrm>
            <a:off x="5832449" y="1299820"/>
            <a:ext cx="393070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D. RAFEL ZORNOZA BOY</a:t>
            </a:r>
          </a:p>
          <a:p>
            <a:pPr/>
            <a:r>
              <a:t>Obispo de Cádiz Ceuta</a:t>
            </a:r>
          </a:p>
        </p:txBody>
      </p:sp>
      <p:sp>
        <p:nvSpPr>
          <p:cNvPr id="128" name="Hay que vencer la tentación de limitarnos a lo que tenemos.…"/>
          <p:cNvSpPr txBox="1"/>
          <p:nvPr/>
        </p:nvSpPr>
        <p:spPr>
          <a:xfrm>
            <a:off x="479609" y="3937833"/>
            <a:ext cx="12045583" cy="187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900"/>
            </a:pPr>
            <a:r>
              <a:t>Hay que vencer la tentación de limitarnos a lo que tenemos.</a:t>
            </a:r>
          </a:p>
          <a:p>
            <a:pPr algn="l">
              <a:defRPr sz="3900"/>
            </a:pPr>
            <a:r>
              <a:t>Ello supondría una muerte anunciada. </a:t>
            </a:r>
            <a:r>
              <a:rPr sz="2500"/>
              <a:t>BENEDICTO XVI</a:t>
            </a:r>
          </a:p>
        </p:txBody>
      </p:sp>
      <p:sp>
        <p:nvSpPr>
          <p:cNvPr id="129" name="El tiempo es el mayor innovador. Nos obliga a buscar permanentemente nuevos remedios…"/>
          <p:cNvSpPr txBox="1"/>
          <p:nvPr/>
        </p:nvSpPr>
        <p:spPr>
          <a:xfrm>
            <a:off x="557529" y="6421604"/>
            <a:ext cx="12404549" cy="2142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400"/>
            </a:pPr>
            <a:r>
              <a:t>El tiempo es el mayor innovador. Nos obliga a buscar permanentemente nuevos remedios</a:t>
            </a:r>
          </a:p>
          <a:p>
            <a:pPr algn="l">
              <a:defRPr sz="4400"/>
            </a:pPr>
            <a:r>
              <a:t>para los nuevos retos. </a:t>
            </a:r>
            <a:r>
              <a:rPr sz="3000"/>
              <a:t>Francis Bacon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ARTES DÍA 3 DE OCTUBRE"/>
          <p:cNvSpPr txBox="1"/>
          <p:nvPr/>
        </p:nvSpPr>
        <p:spPr>
          <a:xfrm>
            <a:off x="5611037" y="413030"/>
            <a:ext cx="6481726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MARTES DÍA 3 DE OCTUBRE</a:t>
            </a:r>
          </a:p>
        </p:txBody>
      </p:sp>
      <p:sp>
        <p:nvSpPr>
          <p:cNvPr id="132" name="D. José Alberto Berrada…"/>
          <p:cNvSpPr txBox="1"/>
          <p:nvPr/>
        </p:nvSpPr>
        <p:spPr>
          <a:xfrm>
            <a:off x="5579160" y="1115670"/>
            <a:ext cx="443728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D. José Alberto Berrada</a:t>
            </a:r>
          </a:p>
          <a:p>
            <a:pPr algn="l"/>
            <a:r>
              <a:t>Tote</a:t>
            </a:r>
          </a:p>
          <a:p>
            <a:pPr algn="l"/>
            <a:r>
              <a:t>Responsable de grupos alpha</a:t>
            </a:r>
          </a:p>
        </p:txBody>
      </p:sp>
      <p:pic>
        <p:nvPicPr>
          <p:cNvPr id="1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6350"/>
            <a:ext cx="5463448" cy="341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a nueva Evangelización no es un título.…"/>
          <p:cNvSpPr txBox="1"/>
          <p:nvPr/>
        </p:nvSpPr>
        <p:spPr>
          <a:xfrm>
            <a:off x="381812" y="3767488"/>
            <a:ext cx="11702607" cy="148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/>
            </a:pPr>
            <a:r>
              <a:t>La nueva Evangelización no es un título.</a:t>
            </a:r>
          </a:p>
          <a:p>
            <a:pPr algn="l">
              <a:defRPr sz="4500"/>
            </a:pPr>
            <a:r>
              <a:t>Es una conversión pastoral en su totalidad</a:t>
            </a:r>
          </a:p>
        </p:txBody>
      </p:sp>
      <p:sp>
        <p:nvSpPr>
          <p:cNvPr id="135" name="Nadie echa vino vino nuevo en odres viejos, porque el vino reventará…"/>
          <p:cNvSpPr txBox="1"/>
          <p:nvPr/>
        </p:nvSpPr>
        <p:spPr>
          <a:xfrm>
            <a:off x="421925" y="5481988"/>
            <a:ext cx="12160950" cy="287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/>
            </a:pPr>
            <a:r>
              <a:t>Nadie echa vino vino nuevo en odres viejos, porque el vino reventará </a:t>
            </a:r>
          </a:p>
          <a:p>
            <a:pPr algn="l">
              <a:defRPr sz="4500"/>
            </a:pPr>
            <a:r>
              <a:t>los odres y se perderán vino y odres. </a:t>
            </a:r>
          </a:p>
          <a:p>
            <a:pPr algn="l">
              <a:defRPr sz="4000"/>
            </a:pPr>
            <a:r>
              <a:rPr sz="4500"/>
              <a:t>El vino nuevo en odres nuevos.</a:t>
            </a:r>
            <a:r>
              <a:t> </a:t>
            </a:r>
            <a:r>
              <a:rPr sz="3200"/>
              <a:t>Mc. 2,22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5722.JPG" descr="IMG_57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ráfica de sectores 2D"/>
          <p:cNvGraphicFramePr/>
          <p:nvPr/>
        </p:nvGraphicFramePr>
        <p:xfrm>
          <a:off x="248014" y="2857923"/>
          <a:ext cx="10912533" cy="525139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0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41" name="ENCUESTAS"/>
          <p:cNvSpPr txBox="1"/>
          <p:nvPr>
            <p:ph type="subTitle" sz="quarter" idx="1"/>
          </p:nvPr>
        </p:nvSpPr>
        <p:spPr>
          <a:xfrm>
            <a:off x="4140200" y="5461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42" name="Número de diapositiva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3" name="SACERDOTES EN ACTIVO  240"/>
          <p:cNvSpPr txBox="1"/>
          <p:nvPr/>
        </p:nvSpPr>
        <p:spPr>
          <a:xfrm>
            <a:off x="5450642" y="1167369"/>
            <a:ext cx="479591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SACERDOTES EN ACTIVO  240</a:t>
            </a:r>
          </a:p>
        </p:txBody>
      </p:sp>
      <p:sp>
        <p:nvSpPr>
          <p:cNvPr id="144" name="ENCUESTAS 95"/>
          <p:cNvSpPr txBox="1"/>
          <p:nvPr/>
        </p:nvSpPr>
        <p:spPr>
          <a:xfrm>
            <a:off x="6662013" y="1839570"/>
            <a:ext cx="23731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ENCUESTAS 95</a:t>
            </a:r>
          </a:p>
        </p:txBody>
      </p:sp>
      <p:sp>
        <p:nvSpPr>
          <p:cNvPr id="145" name="CÓMO ME SITÚO ANTE EL PLAN"/>
          <p:cNvSpPr txBox="1"/>
          <p:nvPr/>
        </p:nvSpPr>
        <p:spPr>
          <a:xfrm>
            <a:off x="5009896" y="2511772"/>
            <a:ext cx="49408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CÓMO ME SITÚO ANTE EL PLAN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OCA IMPLICACIÓN"/>
          <p:cNvSpPr txBox="1"/>
          <p:nvPr/>
        </p:nvSpPr>
        <p:spPr>
          <a:xfrm>
            <a:off x="1826901" y="534882"/>
            <a:ext cx="9782798" cy="126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POCA IMPLICACIÓN</a:t>
            </a:r>
          </a:p>
        </p:txBody>
      </p:sp>
      <p:sp>
        <p:nvSpPr>
          <p:cNvPr id="148" name="No se sabe qué hacer.…"/>
          <p:cNvSpPr txBox="1"/>
          <p:nvPr/>
        </p:nvSpPr>
        <p:spPr>
          <a:xfrm>
            <a:off x="847051" y="1715333"/>
            <a:ext cx="12082117" cy="784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49" indent="-476249" algn="l">
              <a:buSzPct val="100000"/>
              <a:buAutoNum type="arabicPeriod" startAt="1"/>
              <a:defRPr sz="3900"/>
            </a:pPr>
            <a:r>
              <a:t>No se sabe qué hacer.</a:t>
            </a:r>
          </a:p>
          <a:p>
            <a:pPr marL="476249" indent="-476249" algn="l">
              <a:buSzPct val="100000"/>
              <a:buAutoNum type="arabicPeriod" startAt="1"/>
              <a:defRPr sz="3900"/>
            </a:pPr>
            <a:r>
              <a:t>Da pereza empezar algo radicalmente diferente</a:t>
            </a:r>
          </a:p>
          <a:p>
            <a:pPr marL="476249" indent="-476249" algn="l">
              <a:buSzPct val="100000"/>
              <a:buAutoNum type="arabicPeriod" startAt="1"/>
              <a:defRPr sz="3900"/>
            </a:pPr>
            <a:r>
              <a:t>Da la impresión que con el clero joven no conecta este plan</a:t>
            </a:r>
          </a:p>
          <a:p>
            <a:pPr marL="476249" indent="-476249" algn="l">
              <a:buSzPct val="100000"/>
              <a:buAutoNum type="arabicPeriod" startAt="1"/>
              <a:defRPr sz="3900"/>
            </a:pPr>
            <a:r>
              <a:t>La misma asistencia a las jornadas pastorales es  muy pobre.</a:t>
            </a:r>
          </a:p>
          <a:p>
            <a:pPr marL="476249" indent="-476249" algn="l">
              <a:buSzPct val="100000"/>
              <a:buAutoNum type="arabicPeriod" startAt="1"/>
              <a:defRPr sz="3900"/>
            </a:pPr>
            <a:r>
              <a:t>Debemos animarnos y tomar conciencia de que         Dios cuenta con nosotros para poner en marcha este plan diocesano.</a:t>
            </a:r>
          </a:p>
          <a:p>
            <a:pPr marL="476249" indent="-476249" algn="l">
              <a:buSzPct val="100000"/>
              <a:buAutoNum type="arabicPeriod" startAt="1"/>
              <a:defRPr sz="3900"/>
            </a:pPr>
            <a:r>
              <a:t>Sacerdotes. es nuestro momento. Saquemos la ilusión sacerdotal que todos tenemos más que de sobra.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ráfica de sectores 2D"/>
          <p:cNvGraphicFramePr/>
          <p:nvPr/>
        </p:nvGraphicFramePr>
        <p:xfrm>
          <a:off x="298814" y="2623286"/>
          <a:ext cx="10337676" cy="525139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1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52" name="ENCUESTAS"/>
          <p:cNvSpPr txBox="1"/>
          <p:nvPr>
            <p:ph type="subTitle" sz="quarter" idx="1"/>
          </p:nvPr>
        </p:nvSpPr>
        <p:spPr>
          <a:xfrm>
            <a:off x="4140200" y="7112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53" name="Número de diapositiva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4" name="FELIGRESES 60.000"/>
          <p:cNvSpPr txBox="1"/>
          <p:nvPr/>
        </p:nvSpPr>
        <p:spPr>
          <a:xfrm>
            <a:off x="6274053" y="1903070"/>
            <a:ext cx="30220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FELIGRESES 60.000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ráfica de sectores 2D"/>
          <p:cNvGraphicFramePr/>
          <p:nvPr/>
        </p:nvGraphicFramePr>
        <p:xfrm>
          <a:off x="84040" y="2408512"/>
          <a:ext cx="10552450" cy="568094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7" name="PLAN PASTORAL"/>
          <p:cNvSpPr txBox="1"/>
          <p:nvPr>
            <p:ph type="ctrTitle"/>
          </p:nvPr>
        </p:nvSpPr>
        <p:spPr>
          <a:xfrm>
            <a:off x="1270000" y="-821910"/>
            <a:ext cx="10464800" cy="163671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PLAN PASTORAL</a:t>
            </a:r>
          </a:p>
        </p:txBody>
      </p:sp>
      <p:sp>
        <p:nvSpPr>
          <p:cNvPr id="158" name="ENCUESTAS"/>
          <p:cNvSpPr txBox="1"/>
          <p:nvPr>
            <p:ph type="subTitle" sz="quarter" idx="1"/>
          </p:nvPr>
        </p:nvSpPr>
        <p:spPr>
          <a:xfrm>
            <a:off x="4140200" y="711200"/>
            <a:ext cx="4255691" cy="777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ENCUESTAS</a:t>
            </a:r>
          </a:p>
        </p:txBody>
      </p:sp>
      <p:sp>
        <p:nvSpPr>
          <p:cNvPr id="159" name="Número de diapositiva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0" name="¿TE SIENTES ACOGIDO EN LA PARROQUIA CUANDO VAS A ELLA?"/>
          <p:cNvSpPr txBox="1"/>
          <p:nvPr/>
        </p:nvSpPr>
        <p:spPr>
          <a:xfrm>
            <a:off x="1920595" y="1369670"/>
            <a:ext cx="99002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¿TE SIENTES ACOGIDO EN LA PARROQUIA CUANDO VAS A ELLA?</a:t>
            </a:r>
          </a:p>
        </p:txBody>
      </p:sp>
      <p:sp>
        <p:nvSpPr>
          <p:cNvPr id="161" name="ENCUESTAS 1.400"/>
          <p:cNvSpPr txBox="1"/>
          <p:nvPr/>
        </p:nvSpPr>
        <p:spPr>
          <a:xfrm>
            <a:off x="7313777" y="2601570"/>
            <a:ext cx="27968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ENCUESTAS 1.400</a:t>
            </a:r>
          </a:p>
        </p:txBody>
      </p:sp>
      <p:sp>
        <p:nvSpPr>
          <p:cNvPr id="162" name="Texto"/>
          <p:cNvSpPr txBox="1"/>
          <p:nvPr/>
        </p:nvSpPr>
        <p:spPr>
          <a:xfrm>
            <a:off x="8467774" y="1996478"/>
            <a:ext cx="898856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