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7" r:id="rId6"/>
    <p:sldId id="258" r:id="rId7"/>
    <p:sldId id="259" r:id="rId8"/>
    <p:sldId id="260" r:id="rId9"/>
    <p:sldId id="281" r:id="rId10"/>
    <p:sldId id="282" r:id="rId11"/>
    <p:sldId id="283" r:id="rId12"/>
    <p:sldId id="284" r:id="rId13"/>
    <p:sldId id="285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8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9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0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1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2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400" dirty="0" smtClean="0">
                <a:solidFill>
                  <a:schemeClr val="bg1"/>
                </a:solidFill>
              </a:rPr>
              <a:t>PARTICIPACIÓN</a:t>
            </a:r>
            <a:r>
              <a:rPr lang="en-US" sz="4400" baseline="0" dirty="0" smtClean="0">
                <a:solidFill>
                  <a:schemeClr val="bg1"/>
                </a:solidFill>
              </a:rPr>
              <a:t> DE SACERDOTES Y DIÁCONOS</a:t>
            </a:r>
            <a:endParaRPr lang="en-US" sz="44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6.2541666666666662E-2"/>
          <c:y val="4.07407407407407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9810192475940509"/>
          <c:w val="0.60520833333333335"/>
          <c:h val="0.52326115485564306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Hoja1!$A$2:$A$3</c:f>
              <c:strCache>
                <c:ptCount val="2"/>
                <c:pt idx="0">
                  <c:v>HAN RESPONDIDO</c:v>
                </c:pt>
                <c:pt idx="1">
                  <c:v>NO HAN RESPONDIDO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112</c:v>
                </c:pt>
                <c:pt idx="1">
                  <c:v>128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6403871391076"/>
          <c:y val="0.55284456109652957"/>
          <c:w val="0.29010884186351704"/>
          <c:h val="0.321229512977544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8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800" dirty="0" smtClean="0">
                <a:solidFill>
                  <a:schemeClr val="bg1"/>
                </a:solidFill>
              </a:rPr>
              <a:t>2. ¿</a:t>
            </a:r>
            <a:r>
              <a:rPr lang="en-US" sz="4800" dirty="0" err="1" smtClean="0">
                <a:solidFill>
                  <a:schemeClr val="bg1"/>
                </a:solidFill>
              </a:rPr>
              <a:t>Cómo</a:t>
            </a:r>
            <a:r>
              <a:rPr lang="en-US" sz="4800" baseline="0" dirty="0" smtClean="0">
                <a:solidFill>
                  <a:schemeClr val="bg1"/>
                </a:solidFill>
              </a:rPr>
              <a:t> </a:t>
            </a:r>
            <a:r>
              <a:rPr lang="en-US" sz="4800" baseline="0" dirty="0" err="1" smtClean="0">
                <a:solidFill>
                  <a:schemeClr val="bg1"/>
                </a:solidFill>
              </a:rPr>
              <a:t>ves</a:t>
            </a:r>
            <a:r>
              <a:rPr lang="en-US" sz="4800" baseline="0" dirty="0" smtClean="0">
                <a:solidFill>
                  <a:schemeClr val="bg1"/>
                </a:solidFill>
              </a:rPr>
              <a:t> la </a:t>
            </a:r>
            <a:r>
              <a:rPr lang="en-US" sz="4800" baseline="0" dirty="0" err="1" smtClean="0">
                <a:solidFill>
                  <a:schemeClr val="bg1"/>
                </a:solidFill>
              </a:rPr>
              <a:t>vida</a:t>
            </a:r>
            <a:r>
              <a:rPr lang="en-US" sz="4800" baseline="0" dirty="0" smtClean="0">
                <a:solidFill>
                  <a:schemeClr val="bg1"/>
                </a:solidFill>
              </a:rPr>
              <a:t> </a:t>
            </a:r>
            <a:r>
              <a:rPr lang="en-US" sz="4800" baseline="0" dirty="0" err="1" smtClean="0">
                <a:solidFill>
                  <a:schemeClr val="bg1"/>
                </a:solidFill>
              </a:rPr>
              <a:t>parroquial</a:t>
            </a:r>
            <a:r>
              <a:rPr lang="en-US" sz="4800" dirty="0" smtClean="0">
                <a:solidFill>
                  <a:schemeClr val="bg1"/>
                </a:solidFill>
              </a:rPr>
              <a:t>?</a:t>
            </a:r>
            <a:endParaRPr lang="en-US" sz="48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7.5041666666666673E-2"/>
          <c:y val="4.6296296296296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8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7402785068533101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2"/>
              <c:layout>
                <c:manualLayout>
                  <c:x val="0.10353042979002623"/>
                  <c:y val="4.451064450277041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88976377952752E-2"/>
                  <c:y val="1.100933216681244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720390419947469E-2"/>
                  <c:y val="3.792796733741615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Hoja1!$A$2:$A$6</c:f>
              <c:strCache>
                <c:ptCount val="5"/>
                <c:pt idx="0">
                  <c:v>MUY PARTICIPATIVA</c:v>
                </c:pt>
                <c:pt idx="1">
                  <c:v>ENVEJECIDA Y POBRE</c:v>
                </c:pt>
                <c:pt idx="2">
                  <c:v>ACOMODADA</c:v>
                </c:pt>
                <c:pt idx="3">
                  <c:v>SIN RELACIÓN ENTRE GRUPOS</c:v>
                </c:pt>
                <c:pt idx="4">
                  <c:v>OTROS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206</c:v>
                </c:pt>
                <c:pt idx="1">
                  <c:v>188</c:v>
                </c:pt>
                <c:pt idx="2">
                  <c:v>97</c:v>
                </c:pt>
                <c:pt idx="3">
                  <c:v>26</c:v>
                </c:pt>
                <c:pt idx="4">
                  <c:v>20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098720472440932"/>
          <c:y val="0.26765937591134437"/>
          <c:w val="0.27135884186351705"/>
          <c:h val="0.64900729075532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8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800" dirty="0" smtClean="0">
                <a:solidFill>
                  <a:schemeClr val="bg1"/>
                </a:solidFill>
              </a:rPr>
              <a:t>3. ¿</a:t>
            </a:r>
            <a:r>
              <a:rPr lang="en-US" sz="4800" dirty="0" err="1" smtClean="0">
                <a:solidFill>
                  <a:schemeClr val="bg1"/>
                </a:solidFill>
              </a:rPr>
              <a:t>Ves</a:t>
            </a:r>
            <a:r>
              <a:rPr lang="en-US" sz="4800" baseline="0" dirty="0" smtClean="0">
                <a:solidFill>
                  <a:schemeClr val="bg1"/>
                </a:solidFill>
              </a:rPr>
              <a:t> </a:t>
            </a:r>
            <a:r>
              <a:rPr lang="en-US" sz="4800" baseline="0" dirty="0" err="1" smtClean="0">
                <a:solidFill>
                  <a:schemeClr val="bg1"/>
                </a:solidFill>
              </a:rPr>
              <a:t>evolución</a:t>
            </a:r>
            <a:r>
              <a:rPr lang="en-US" sz="4800" baseline="0" dirty="0" smtClean="0">
                <a:solidFill>
                  <a:schemeClr val="bg1"/>
                </a:solidFill>
              </a:rPr>
              <a:t> y </a:t>
            </a:r>
            <a:r>
              <a:rPr lang="en-US" sz="4800" baseline="0" dirty="0" err="1" smtClean="0">
                <a:solidFill>
                  <a:schemeClr val="bg1"/>
                </a:solidFill>
              </a:rPr>
              <a:t>cambio</a:t>
            </a:r>
            <a:r>
              <a:rPr lang="en-US" sz="4800" dirty="0" smtClean="0">
                <a:solidFill>
                  <a:schemeClr val="bg1"/>
                </a:solidFill>
              </a:rPr>
              <a:t>?</a:t>
            </a:r>
            <a:endParaRPr lang="en-US" sz="48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5.8374999999999989E-2"/>
          <c:y val="5.74074074074074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8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6291673957421988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2"/>
              <c:layout>
                <c:manualLayout>
                  <c:x val="0.11348187335958006"/>
                  <c:y val="3.899970836978778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5773293963254593E-2"/>
                  <c:y val="6.768081073199183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6972604986876641E-3"/>
                  <c:y val="9.348352289297137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Hoja1!$A$2:$A$6</c:f>
              <c:strCache>
                <c:ptCount val="5"/>
                <c:pt idx="0">
                  <c:v>SÍ</c:v>
                </c:pt>
                <c:pt idx="1">
                  <c:v>NO</c:v>
                </c:pt>
                <c:pt idx="2">
                  <c:v>DESCENSO Y ESTANCAMIENTO</c:v>
                </c:pt>
                <c:pt idx="3">
                  <c:v>MEJORABLE</c:v>
                </c:pt>
                <c:pt idx="4">
                  <c:v>OTROS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218</c:v>
                </c:pt>
                <c:pt idx="1">
                  <c:v>160</c:v>
                </c:pt>
                <c:pt idx="2">
                  <c:v>87</c:v>
                </c:pt>
                <c:pt idx="3">
                  <c:v>77</c:v>
                </c:pt>
                <c:pt idx="4">
                  <c:v>12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807053805774278"/>
          <c:y val="0.26765937591134437"/>
          <c:w val="0.27135884186351705"/>
          <c:h val="0.64900729075532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3200" dirty="0" smtClean="0">
                <a:solidFill>
                  <a:schemeClr val="bg1"/>
                </a:solidFill>
              </a:rPr>
              <a:t>4. ¿</a:t>
            </a:r>
            <a:r>
              <a:rPr lang="en-US" sz="3200" dirty="0" err="1" smtClean="0">
                <a:solidFill>
                  <a:schemeClr val="bg1"/>
                </a:solidFill>
              </a:rPr>
              <a:t>Sientes</a:t>
            </a:r>
            <a:r>
              <a:rPr lang="en-US" sz="3200" baseline="0" dirty="0" smtClean="0">
                <a:solidFill>
                  <a:schemeClr val="bg1"/>
                </a:solidFill>
              </a:rPr>
              <a:t> la </a:t>
            </a:r>
            <a:r>
              <a:rPr lang="en-US" sz="3200" baseline="0" dirty="0" err="1" smtClean="0">
                <a:solidFill>
                  <a:schemeClr val="bg1"/>
                </a:solidFill>
              </a:rPr>
              <a:t>parroquia</a:t>
            </a:r>
            <a:r>
              <a:rPr lang="en-US" sz="3200" baseline="0" dirty="0" smtClean="0">
                <a:solidFill>
                  <a:schemeClr val="bg1"/>
                </a:solidFill>
              </a:rPr>
              <a:t> </a:t>
            </a:r>
            <a:r>
              <a:rPr lang="en-US" sz="3200" baseline="0" dirty="0" err="1" smtClean="0">
                <a:solidFill>
                  <a:schemeClr val="bg1"/>
                </a:solidFill>
              </a:rPr>
              <a:t>como</a:t>
            </a:r>
            <a:r>
              <a:rPr lang="en-US" sz="3200" baseline="0" dirty="0" smtClean="0">
                <a:solidFill>
                  <a:schemeClr val="bg1"/>
                </a:solidFill>
              </a:rPr>
              <a:t> </a:t>
            </a:r>
            <a:r>
              <a:rPr lang="en-US" sz="3200" baseline="0" dirty="0" err="1" smtClean="0">
                <a:solidFill>
                  <a:schemeClr val="bg1"/>
                </a:solidFill>
              </a:rPr>
              <a:t>comunidad</a:t>
            </a:r>
            <a:r>
              <a:rPr lang="en-US" sz="3200" baseline="0" dirty="0" smtClean="0">
                <a:solidFill>
                  <a:schemeClr val="bg1"/>
                </a:solidFill>
              </a:rPr>
              <a:t> de </a:t>
            </a:r>
            <a:r>
              <a:rPr lang="en-US" sz="3200" baseline="0" dirty="0" err="1" smtClean="0">
                <a:solidFill>
                  <a:schemeClr val="bg1"/>
                </a:solidFill>
              </a:rPr>
              <a:t>fe</a:t>
            </a:r>
            <a:r>
              <a:rPr lang="en-US" sz="3200" baseline="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?</a:t>
            </a:r>
            <a:endParaRPr lang="en-US" sz="32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8.7541666666666684E-2"/>
          <c:y val="6.29629629629629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7773155438903472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0.11400705380577428"/>
                  <c:y val="-0.1302060367454068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216781496062991E-2"/>
                  <c:y val="3.89663167104111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353182414698164E-2"/>
                  <c:y val="3.866579177602765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821112204724409E-2"/>
                  <c:y val="9.348352289297137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Hoja1!$A$2:$A$6</c:f>
              <c:strCache>
                <c:ptCount val="5"/>
                <c:pt idx="0">
                  <c:v>SÍ</c:v>
                </c:pt>
                <c:pt idx="1">
                  <c:v>COMUNIDAD POBRE</c:v>
                </c:pt>
                <c:pt idx="2">
                  <c:v>PODRÍAMOS APORTAR MÁS</c:v>
                </c:pt>
                <c:pt idx="3">
                  <c:v>NO</c:v>
                </c:pt>
                <c:pt idx="4">
                  <c:v>OTROS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379</c:v>
                </c:pt>
                <c:pt idx="1">
                  <c:v>89</c:v>
                </c:pt>
                <c:pt idx="2">
                  <c:v>71</c:v>
                </c:pt>
                <c:pt idx="3">
                  <c:v>41</c:v>
                </c:pt>
                <c:pt idx="4">
                  <c:v>18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848720472440937"/>
          <c:y val="0.26025196850393695"/>
          <c:w val="0.32969217519685035"/>
          <c:h val="0.64900729075532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2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200" dirty="0" smtClean="0">
                <a:solidFill>
                  <a:schemeClr val="bg1"/>
                </a:solidFill>
              </a:rPr>
              <a:t>5. ¿Se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tienen</a:t>
            </a:r>
            <a:r>
              <a:rPr lang="en-US" sz="4200" baseline="0" dirty="0" smtClean="0">
                <a:solidFill>
                  <a:schemeClr val="bg1"/>
                </a:solidFill>
              </a:rPr>
              <a:t> en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cuenta</a:t>
            </a:r>
            <a:r>
              <a:rPr lang="en-US" sz="4200" baseline="0" dirty="0" smtClean="0">
                <a:solidFill>
                  <a:schemeClr val="bg1"/>
                </a:solidFill>
              </a:rPr>
              <a:t> los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dones</a:t>
            </a:r>
            <a:r>
              <a:rPr lang="en-US" sz="4200" baseline="0" dirty="0" smtClean="0">
                <a:solidFill>
                  <a:schemeClr val="bg1"/>
                </a:solidFill>
              </a:rPr>
              <a:t> y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carismas</a:t>
            </a:r>
            <a:r>
              <a:rPr lang="en-US" sz="4200" baseline="0" dirty="0" smtClean="0">
                <a:solidFill>
                  <a:schemeClr val="bg1"/>
                </a:solidFill>
              </a:rPr>
              <a:t> de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cada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uno</a:t>
            </a:r>
            <a:r>
              <a:rPr lang="en-US" sz="4200" dirty="0" smtClean="0">
                <a:solidFill>
                  <a:schemeClr val="bg1"/>
                </a:solidFill>
              </a:rPr>
              <a:t>?</a:t>
            </a:r>
            <a:endParaRPr lang="en-US" sz="42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8.7541666666666684E-2"/>
          <c:y val="4.6296296296296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2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6106488772236806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0.11346702755905511"/>
                  <c:y val="-0.1663171478565178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6369668635170607E-2"/>
                  <c:y val="3.412029746281707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5743766404199478E-2"/>
                  <c:y val="7.371011956838721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9635006561679795E-3"/>
                  <c:y val="-1.472572178477693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Hoja1!$A$2:$A$6</c:f>
              <c:strCache>
                <c:ptCount val="5"/>
                <c:pt idx="0">
                  <c:v>SÍ</c:v>
                </c:pt>
                <c:pt idx="1">
                  <c:v>A VECES</c:v>
                </c:pt>
                <c:pt idx="2">
                  <c:v>NO</c:v>
                </c:pt>
                <c:pt idx="3">
                  <c:v>NO ENTIENDE</c:v>
                </c:pt>
                <c:pt idx="4">
                  <c:v>OTROS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299</c:v>
                </c:pt>
                <c:pt idx="1">
                  <c:v>115</c:v>
                </c:pt>
                <c:pt idx="2">
                  <c:v>59</c:v>
                </c:pt>
                <c:pt idx="3">
                  <c:v>49</c:v>
                </c:pt>
                <c:pt idx="4">
                  <c:v>12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098720472440932"/>
          <c:y val="0.26765937591134437"/>
          <c:w val="0.27135884186351705"/>
          <c:h val="0.64900729075532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2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200" dirty="0" smtClean="0">
                <a:solidFill>
                  <a:schemeClr val="bg1"/>
                </a:solidFill>
              </a:rPr>
              <a:t>6.¿Sirves</a:t>
            </a:r>
            <a:r>
              <a:rPr lang="en-US" sz="4200" baseline="0" dirty="0" smtClean="0">
                <a:solidFill>
                  <a:schemeClr val="bg1"/>
                </a:solidFill>
              </a:rPr>
              <a:t> con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agradecimiento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dando</a:t>
            </a:r>
            <a:r>
              <a:rPr lang="en-US" sz="4200" baseline="0" dirty="0" smtClean="0">
                <a:solidFill>
                  <a:schemeClr val="bg1"/>
                </a:solidFill>
              </a:rPr>
              <a:t> lo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que</a:t>
            </a:r>
            <a:r>
              <a:rPr lang="en-US" sz="4200" baseline="0" dirty="0" smtClean="0">
                <a:solidFill>
                  <a:schemeClr val="bg1"/>
                </a:solidFill>
              </a:rPr>
              <a:t> has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recibido</a:t>
            </a:r>
            <a:r>
              <a:rPr lang="en-US" sz="4200" dirty="0" smtClean="0">
                <a:solidFill>
                  <a:schemeClr val="bg1"/>
                </a:solidFill>
              </a:rPr>
              <a:t>?</a:t>
            </a:r>
            <a:endParaRPr lang="en-US" sz="42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8.7541666666666684E-2"/>
          <c:y val="4.6296296296296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2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7217599883347913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2"/>
              <c:layout>
                <c:manualLayout>
                  <c:x val="4.9822014435695538E-3"/>
                  <c:y val="-1.1022018081073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 DEMASIADO</c:v>
                </c:pt>
                <c:pt idx="2">
                  <c:v>OTROS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479</c:v>
                </c:pt>
                <c:pt idx="1">
                  <c:v>56</c:v>
                </c:pt>
                <c:pt idx="2">
                  <c:v>4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411220472440948"/>
          <c:y val="0.36951122776319628"/>
          <c:w val="0.27135884186351705"/>
          <c:h val="0.543451735199766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400" dirty="0" smtClean="0">
                <a:solidFill>
                  <a:schemeClr val="bg1"/>
                </a:solidFill>
              </a:rPr>
              <a:t>1. ¿</a:t>
            </a:r>
            <a:r>
              <a:rPr lang="en-US" sz="4400" dirty="0" err="1" smtClean="0">
                <a:solidFill>
                  <a:schemeClr val="bg1"/>
                </a:solidFill>
              </a:rPr>
              <a:t>Te</a:t>
            </a:r>
            <a:r>
              <a:rPr lang="en-US" sz="4400" baseline="0" dirty="0" smtClean="0">
                <a:solidFill>
                  <a:schemeClr val="bg1"/>
                </a:solidFill>
              </a:rPr>
              <a:t> </a:t>
            </a:r>
            <a:r>
              <a:rPr lang="en-US" sz="4400" baseline="0" dirty="0" err="1" smtClean="0">
                <a:solidFill>
                  <a:schemeClr val="bg1"/>
                </a:solidFill>
              </a:rPr>
              <a:t>sientes</a:t>
            </a:r>
            <a:r>
              <a:rPr lang="en-US" sz="4400" baseline="0" dirty="0" smtClean="0">
                <a:solidFill>
                  <a:schemeClr val="bg1"/>
                </a:solidFill>
              </a:rPr>
              <a:t> </a:t>
            </a:r>
            <a:r>
              <a:rPr lang="en-US" sz="4400" baseline="0" dirty="0" err="1" smtClean="0">
                <a:solidFill>
                  <a:schemeClr val="bg1"/>
                </a:solidFill>
              </a:rPr>
              <a:t>acogido</a:t>
            </a:r>
            <a:r>
              <a:rPr lang="en-US" sz="4400" baseline="0" dirty="0" smtClean="0">
                <a:solidFill>
                  <a:schemeClr val="bg1"/>
                </a:solidFill>
              </a:rPr>
              <a:t> en la </a:t>
            </a:r>
            <a:r>
              <a:rPr lang="en-US" sz="4400" baseline="0" dirty="0" err="1" smtClean="0">
                <a:solidFill>
                  <a:schemeClr val="bg1"/>
                </a:solidFill>
              </a:rPr>
              <a:t>parroquia</a:t>
            </a:r>
            <a:r>
              <a:rPr lang="en-US" sz="4400" dirty="0" smtClean="0">
                <a:solidFill>
                  <a:schemeClr val="bg1"/>
                </a:solidFill>
              </a:rPr>
              <a:t>?</a:t>
            </a:r>
            <a:endParaRPr lang="en-US" sz="44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5.5250000000000007E-2"/>
          <c:y val="5.3703703703703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5550933216681246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6.9188812335958007E-3"/>
                  <c:y val="4.989501312335957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834317585301838E-2"/>
                  <c:y val="-1.246281714785685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MÁS O MENOS</c:v>
                </c:pt>
                <c:pt idx="2">
                  <c:v>NO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913</c:v>
                </c:pt>
                <c:pt idx="1">
                  <c:v>34</c:v>
                </c:pt>
                <c:pt idx="2">
                  <c:v>34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536220472440948"/>
          <c:y val="0.36025196850393698"/>
          <c:w val="0.2296921751968504"/>
          <c:h val="0.515673957421988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000" dirty="0" smtClean="0">
                <a:solidFill>
                  <a:schemeClr val="bg1"/>
                </a:solidFill>
              </a:rPr>
              <a:t>2. ¿Has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pensado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algo</a:t>
            </a:r>
            <a:r>
              <a:rPr lang="en-US" sz="4000" baseline="0" dirty="0" smtClean="0">
                <a:solidFill>
                  <a:schemeClr val="bg1"/>
                </a:solidFill>
              </a:rPr>
              <a:t> para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integrarte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más</a:t>
            </a:r>
            <a:r>
              <a:rPr lang="en-US" sz="4000" dirty="0" smtClean="0">
                <a:solidFill>
                  <a:schemeClr val="bg1"/>
                </a:solidFill>
              </a:rPr>
              <a:t>?</a:t>
            </a:r>
            <a:endParaRPr lang="en-US" sz="40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6.7749999999999991E-2"/>
          <c:y val="5.74074074074074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6662044327792365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2"/>
              <c:layout>
                <c:manualLayout>
                  <c:x val="0.11956889763779525"/>
                  <c:y val="-0.1128592884222805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3994340551181065E-2"/>
                  <c:y val="5.96421697287838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0302411417322835E-2"/>
                  <c:y val="1.196281714785651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Hoja1!$A$2:$A$6</c:f>
              <c:strCache>
                <c:ptCount val="5"/>
                <c:pt idx="0">
                  <c:v>NO</c:v>
                </c:pt>
                <c:pt idx="1">
                  <c:v>SÍ</c:v>
                </c:pt>
                <c:pt idx="2">
                  <c:v>YA ESTOY</c:v>
                </c:pt>
                <c:pt idx="3">
                  <c:v>NO, ALEGANDO MOTIVOS</c:v>
                </c:pt>
                <c:pt idx="4">
                  <c:v>OTROS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192</c:v>
                </c:pt>
                <c:pt idx="1">
                  <c:v>183</c:v>
                </c:pt>
                <c:pt idx="2">
                  <c:v>112</c:v>
                </c:pt>
                <c:pt idx="3">
                  <c:v>85</c:v>
                </c:pt>
                <c:pt idx="4">
                  <c:v>24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140387139107606"/>
          <c:y val="0.29728900554097404"/>
          <c:w val="0.27135884186351705"/>
          <c:h val="0.64900729075532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2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200" dirty="0" smtClean="0">
                <a:solidFill>
                  <a:schemeClr val="bg1"/>
                </a:solidFill>
              </a:rPr>
              <a:t>3. ¿</a:t>
            </a:r>
            <a:r>
              <a:rPr lang="en-US" sz="4200" dirty="0" err="1" smtClean="0">
                <a:solidFill>
                  <a:schemeClr val="bg1"/>
                </a:solidFill>
              </a:rPr>
              <a:t>Qué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hace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que</a:t>
            </a:r>
            <a:r>
              <a:rPr lang="en-US" sz="4200" baseline="0" dirty="0" smtClean="0">
                <a:solidFill>
                  <a:schemeClr val="bg1"/>
                </a:solidFill>
              </a:rPr>
              <a:t> no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acudas</a:t>
            </a:r>
            <a:r>
              <a:rPr lang="en-US" sz="4200" baseline="0" dirty="0" smtClean="0">
                <a:solidFill>
                  <a:schemeClr val="bg1"/>
                </a:solidFill>
              </a:rPr>
              <a:t> con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más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frecuencia</a:t>
            </a:r>
            <a:r>
              <a:rPr lang="en-US" sz="4200" dirty="0" smtClean="0">
                <a:solidFill>
                  <a:schemeClr val="bg1"/>
                </a:solidFill>
              </a:rPr>
              <a:t>?</a:t>
            </a:r>
            <a:endParaRPr lang="en-US" sz="42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5.5250000000000007E-2"/>
          <c:y val="5.3703703703703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2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7402785068533101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2"/>
              <c:layout>
                <c:manualLayout>
                  <c:x val="0.10345931758530184"/>
                  <c:y val="-0.1549499854184894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64803149606299"/>
                  <c:y val="1.507217847769028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4581610892388411E-2"/>
                  <c:y val="6.490390784485265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2186679790026285E-2"/>
                  <c:y val="-1.84292796733741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Hoja1!$A$2:$A$7</c:f>
              <c:strCache>
                <c:ptCount val="6"/>
                <c:pt idx="0">
                  <c:v>SI ACUDE</c:v>
                </c:pt>
                <c:pt idx="1">
                  <c:v>FALTA DE COMPROMISO</c:v>
                </c:pt>
                <c:pt idx="2">
                  <c:v>MOTIVOS FAMILIARES</c:v>
                </c:pt>
                <c:pt idx="3">
                  <c:v>OTROS</c:v>
                </c:pt>
                <c:pt idx="4">
                  <c:v>INCOMPATIBILIDAD DE HORARIOS</c:v>
                </c:pt>
                <c:pt idx="5">
                  <c:v>EDAD AVANZADA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217</c:v>
                </c:pt>
                <c:pt idx="1">
                  <c:v>110</c:v>
                </c:pt>
                <c:pt idx="2">
                  <c:v>75</c:v>
                </c:pt>
                <c:pt idx="3">
                  <c:v>70</c:v>
                </c:pt>
                <c:pt idx="4">
                  <c:v>59</c:v>
                </c:pt>
                <c:pt idx="5">
                  <c:v>22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098720472440932"/>
          <c:y val="0.26765937591134437"/>
          <c:w val="0.27135884186351705"/>
          <c:h val="0.64900729075532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2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200" dirty="0" smtClean="0">
                <a:solidFill>
                  <a:schemeClr val="bg1"/>
                </a:solidFill>
              </a:rPr>
              <a:t>4. ¿</a:t>
            </a:r>
            <a:r>
              <a:rPr lang="en-US" sz="4200" dirty="0" err="1" smtClean="0">
                <a:solidFill>
                  <a:schemeClr val="bg1"/>
                </a:solidFill>
              </a:rPr>
              <a:t>Notas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pobre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tu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vínculo</a:t>
            </a:r>
            <a:r>
              <a:rPr lang="en-US" sz="4200" baseline="0" dirty="0" smtClean="0">
                <a:solidFill>
                  <a:schemeClr val="bg1"/>
                </a:solidFill>
              </a:rPr>
              <a:t> de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fe</a:t>
            </a:r>
            <a:r>
              <a:rPr lang="en-US" sz="4200" dirty="0" smtClean="0">
                <a:solidFill>
                  <a:schemeClr val="bg1"/>
                </a:solidFill>
              </a:rPr>
              <a:t>?</a:t>
            </a:r>
            <a:endParaRPr lang="en-US" sz="42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5.5250000000000007E-2"/>
          <c:y val="5.3703703703703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2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6476859142607176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2"/>
              <c:layout>
                <c:manualLayout>
                  <c:x val="0.11283431758530182"/>
                  <c:y val="1.171668124817731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5623277559055115E-2"/>
                  <c:y val="7.60150189559637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6972604986876641E-3"/>
                  <c:y val="-2.21329833770778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Hoja1!$A$2:$A$6</c:f>
              <c:strCache>
                <c:ptCount val="5"/>
                <c:pt idx="0">
                  <c:v>NO</c:v>
                </c:pt>
                <c:pt idx="1">
                  <c:v>SÍ</c:v>
                </c:pt>
                <c:pt idx="2">
                  <c:v>PUEDE MEJORAR</c:v>
                </c:pt>
                <c:pt idx="3">
                  <c:v>A VECES</c:v>
                </c:pt>
                <c:pt idx="4">
                  <c:v>OTROS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248</c:v>
                </c:pt>
                <c:pt idx="1">
                  <c:v>189</c:v>
                </c:pt>
                <c:pt idx="2">
                  <c:v>105</c:v>
                </c:pt>
                <c:pt idx="3">
                  <c:v>65</c:v>
                </c:pt>
                <c:pt idx="4">
                  <c:v>12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098720472440932"/>
          <c:y val="0.26765937591134437"/>
          <c:w val="0.27135884186351705"/>
          <c:h val="0.64900729075532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000" dirty="0" smtClean="0">
                <a:solidFill>
                  <a:schemeClr val="bg1"/>
                </a:solidFill>
              </a:rPr>
              <a:t>5. ¿</a:t>
            </a:r>
            <a:r>
              <a:rPr lang="en-US" sz="4000" dirty="0" err="1" smtClean="0">
                <a:solidFill>
                  <a:schemeClr val="bg1"/>
                </a:solidFill>
              </a:rPr>
              <a:t>Cómo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te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gustaría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que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fuera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tu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parroquia</a:t>
            </a:r>
            <a:r>
              <a:rPr lang="en-US" sz="4000" dirty="0" smtClean="0">
                <a:solidFill>
                  <a:schemeClr val="bg1"/>
                </a:solidFill>
              </a:rPr>
              <a:t>?</a:t>
            </a:r>
            <a:endParaRPr lang="en-US" sz="40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3441666666666666"/>
          <c:y val="5.3703703703703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703241469816273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Hoja1!$A$2:$A$3</c:f>
              <c:strCache>
                <c:ptCount val="2"/>
                <c:pt idx="0">
                  <c:v>MÁS PARTICIPATIVA</c:v>
                </c:pt>
                <c:pt idx="1">
                  <c:v>COMO ES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403</c:v>
                </c:pt>
                <c:pt idx="1">
                  <c:v>196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994553805774283"/>
          <c:y val="0.39543715368912224"/>
          <c:w val="0.27135884186351705"/>
          <c:h val="0.42863692038495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3600" dirty="0" smtClean="0">
                <a:solidFill>
                  <a:schemeClr val="bg1"/>
                </a:solidFill>
              </a:rPr>
              <a:t>1. ¿En </a:t>
            </a:r>
            <a:r>
              <a:rPr lang="en-US" sz="3600" dirty="0" err="1" smtClean="0">
                <a:solidFill>
                  <a:schemeClr val="bg1"/>
                </a:solidFill>
              </a:rPr>
              <a:t>qué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actitud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estoy</a:t>
            </a:r>
            <a:r>
              <a:rPr lang="en-US" sz="3600" dirty="0" smtClean="0">
                <a:solidFill>
                  <a:schemeClr val="bg1"/>
                </a:solidFill>
              </a:rPr>
              <a:t> ante el Plan Pastoral?</a:t>
            </a:r>
            <a:endParaRPr lang="en-US" sz="36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0941666666666666"/>
          <c:y val="3.8888888888888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3328710994459032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9.3679461942257194E-2"/>
                  <c:y val="3.81195683872849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0201689632545891E-2"/>
                  <c:y val="8.276727909011373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Hoja1!$A$2:$A$4</c:f>
              <c:strCache>
                <c:ptCount val="3"/>
                <c:pt idx="0">
                  <c:v>POSITIVA Y ESPERANZADA</c:v>
                </c:pt>
                <c:pt idx="1">
                  <c:v>ESCEPTICO</c:v>
                </c:pt>
                <c:pt idx="2">
                  <c:v>MIEDO DE QUE QUEDE EN NADA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81</c:v>
                </c:pt>
                <c:pt idx="1">
                  <c:v>17</c:v>
                </c:pt>
                <c:pt idx="2">
                  <c:v>12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952887139107609"/>
          <c:y val="0.26951122776319625"/>
          <c:w val="0.29531717519685041"/>
          <c:h val="0.667525809273840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400" dirty="0" smtClean="0">
                <a:solidFill>
                  <a:schemeClr val="bg1"/>
                </a:solidFill>
              </a:rPr>
              <a:t>4. ¿</a:t>
            </a:r>
            <a:r>
              <a:rPr lang="en-US" sz="4400" dirty="0" err="1" smtClean="0">
                <a:solidFill>
                  <a:schemeClr val="bg1"/>
                </a:solidFill>
              </a:rPr>
              <a:t>Admiras</a:t>
            </a:r>
            <a:r>
              <a:rPr lang="en-US" sz="4400" baseline="0" dirty="0" smtClean="0">
                <a:solidFill>
                  <a:schemeClr val="bg1"/>
                </a:solidFill>
              </a:rPr>
              <a:t> la </a:t>
            </a:r>
            <a:r>
              <a:rPr lang="en-US" sz="4400" baseline="0" dirty="0" err="1" smtClean="0">
                <a:solidFill>
                  <a:schemeClr val="bg1"/>
                </a:solidFill>
              </a:rPr>
              <a:t>figura</a:t>
            </a:r>
            <a:r>
              <a:rPr lang="en-US" sz="4400" baseline="0" dirty="0" smtClean="0">
                <a:solidFill>
                  <a:schemeClr val="bg1"/>
                </a:solidFill>
              </a:rPr>
              <a:t> de </a:t>
            </a:r>
            <a:r>
              <a:rPr lang="en-US" sz="4400" baseline="0" dirty="0" err="1" smtClean="0">
                <a:solidFill>
                  <a:schemeClr val="bg1"/>
                </a:solidFill>
              </a:rPr>
              <a:t>Jesús</a:t>
            </a:r>
            <a:r>
              <a:rPr lang="en-US" sz="4400" dirty="0" smtClean="0">
                <a:solidFill>
                  <a:schemeClr val="bg1"/>
                </a:solidFill>
              </a:rPr>
              <a:t>?</a:t>
            </a:r>
            <a:endParaRPr lang="en-US" sz="44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8.7541666666666684E-2"/>
          <c:y val="6.29629629629629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6476859142607176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0.14213205380577429"/>
                  <c:y val="-0.1042801108194809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1716781496062993E-2"/>
                  <c:y val="8.155890930300378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SUS VALORES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90</c:v>
                </c:pt>
                <c:pt idx="1">
                  <c:v>45</c:v>
                </c:pt>
                <c:pt idx="2">
                  <c:v>15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765387139107609"/>
          <c:y val="0.32691863517060366"/>
          <c:w val="0.14740050853018372"/>
          <c:h val="0.534192475940507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8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800" dirty="0" smtClean="0">
                <a:solidFill>
                  <a:schemeClr val="bg1"/>
                </a:solidFill>
              </a:rPr>
              <a:t>5. ¿</a:t>
            </a:r>
            <a:r>
              <a:rPr lang="en-US" sz="4800" dirty="0" err="1" smtClean="0">
                <a:solidFill>
                  <a:schemeClr val="bg1"/>
                </a:solidFill>
              </a:rPr>
              <a:t>Crees</a:t>
            </a:r>
            <a:r>
              <a:rPr lang="en-US" sz="4800" baseline="0" dirty="0" smtClean="0">
                <a:solidFill>
                  <a:schemeClr val="bg1"/>
                </a:solidFill>
              </a:rPr>
              <a:t> en Dios</a:t>
            </a:r>
            <a:r>
              <a:rPr lang="en-US" sz="4800" dirty="0" smtClean="0">
                <a:solidFill>
                  <a:schemeClr val="bg1"/>
                </a:solidFill>
              </a:rPr>
              <a:t>?</a:t>
            </a:r>
            <a:endParaRPr lang="en-US" sz="48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8.7541666666666684E-2"/>
          <c:y val="4.6296296296296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8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6847229512977542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0.10616133530183727"/>
                  <c:y val="3.59721493146690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535433070866104E-2"/>
                  <c:y val="-4.067658209390492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ALGO HAY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90</c:v>
                </c:pt>
                <c:pt idx="1">
                  <c:v>53</c:v>
                </c:pt>
                <c:pt idx="2">
                  <c:v>5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619553805774274"/>
          <c:y val="0.32691863517060366"/>
          <c:w val="0.15052550853018373"/>
          <c:h val="0.502710994459025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2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200" dirty="0" smtClean="0">
                <a:solidFill>
                  <a:schemeClr val="bg1"/>
                </a:solidFill>
              </a:rPr>
              <a:t>6.¿Te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gustaría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que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alguien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te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ofreciera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una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palabra</a:t>
            </a:r>
            <a:r>
              <a:rPr lang="en-US" sz="4200" baseline="0" dirty="0" smtClean="0">
                <a:solidFill>
                  <a:schemeClr val="bg1"/>
                </a:solidFill>
              </a:rPr>
              <a:t> de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esperanza</a:t>
            </a:r>
            <a:r>
              <a:rPr lang="en-US" sz="4200" dirty="0" smtClean="0">
                <a:solidFill>
                  <a:schemeClr val="bg1"/>
                </a:solidFill>
              </a:rPr>
              <a:t>?</a:t>
            </a:r>
            <a:endParaRPr lang="en-US" sz="42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8.7541666666666684E-2"/>
          <c:y val="4.6296296296296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2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7217599883347913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2"/>
              <c:layout>
                <c:manualLayout>
                  <c:x val="6.4357201443569559E-2"/>
                  <c:y val="8.527427821522309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Hoja1!$A$2:$A$4</c:f>
              <c:strCache>
                <c:ptCount val="3"/>
                <c:pt idx="0">
                  <c:v>SÍ, CON HECHOS</c:v>
                </c:pt>
                <c:pt idx="1">
                  <c:v>NO</c:v>
                </c:pt>
                <c:pt idx="2">
                  <c:v>RECHAZA LA FE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77</c:v>
                </c:pt>
                <c:pt idx="1">
                  <c:v>50</c:v>
                </c:pt>
                <c:pt idx="2">
                  <c:v>19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202887139107604"/>
          <c:y val="0.35284456109652962"/>
          <c:w val="0.27135884186351705"/>
          <c:h val="0.484192475940507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000" dirty="0" smtClean="0">
                <a:solidFill>
                  <a:schemeClr val="bg1"/>
                </a:solidFill>
              </a:rPr>
              <a:t>2. ¿</a:t>
            </a:r>
            <a:r>
              <a:rPr lang="en-US" sz="4000" dirty="0" err="1" smtClean="0">
                <a:solidFill>
                  <a:schemeClr val="bg1"/>
                </a:solidFill>
              </a:rPr>
              <a:t>Por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qué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ves</a:t>
            </a:r>
            <a:r>
              <a:rPr lang="en-US" sz="4000" baseline="0" dirty="0" smtClean="0">
                <a:solidFill>
                  <a:schemeClr val="bg1"/>
                </a:solidFill>
              </a:rPr>
              <a:t>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necesario</a:t>
            </a:r>
            <a:r>
              <a:rPr lang="en-US" sz="4000" baseline="0" dirty="0" smtClean="0">
                <a:solidFill>
                  <a:schemeClr val="bg1"/>
                </a:solidFill>
              </a:rPr>
              <a:t> un </a:t>
            </a:r>
            <a:r>
              <a:rPr lang="en-US" sz="4000" baseline="0" dirty="0" err="1" smtClean="0">
                <a:solidFill>
                  <a:schemeClr val="bg1"/>
                </a:solidFill>
              </a:rPr>
              <a:t>cambio</a:t>
            </a:r>
            <a:r>
              <a:rPr lang="en-US" sz="4000" dirty="0" smtClean="0">
                <a:solidFill>
                  <a:schemeClr val="bg1"/>
                </a:solidFill>
              </a:rPr>
              <a:t>?</a:t>
            </a:r>
            <a:endParaRPr lang="en-US" sz="40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0941666666666666"/>
          <c:y val="3.8888888888888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703241469816273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-2.8195538057742744E-2"/>
                  <c:y val="-0.2564553805774278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195997375328083"/>
                  <c:y val="-0.1532427821522310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802099737532808"/>
                  <c:y val="4.12962962962962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6429708005249341E-2"/>
                  <c:y val="7.281350247885674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Hoja1!$A$2:$A$6</c:f>
              <c:strCache>
                <c:ptCount val="5"/>
                <c:pt idx="0">
                  <c:v>LA SOCIEDAD HA CAMBIADO</c:v>
                </c:pt>
                <c:pt idx="1">
                  <c:v>ACOSTUMBRADOS A MÍNIMOS</c:v>
                </c:pt>
                <c:pt idx="2">
                  <c:v>PASTORAL NO EVANGELIZADORA</c:v>
                </c:pt>
                <c:pt idx="3">
                  <c:v>PARA SER COMUNIDADES DE FE</c:v>
                </c:pt>
                <c:pt idx="4">
                  <c:v>PARA TRABAJAR UNIDOS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45</c:v>
                </c:pt>
                <c:pt idx="1">
                  <c:v>23</c:v>
                </c:pt>
                <c:pt idx="2">
                  <c:v>21</c:v>
                </c:pt>
                <c:pt idx="3">
                  <c:v>20</c:v>
                </c:pt>
                <c:pt idx="4">
                  <c:v>8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577887139107606"/>
          <c:y val="0.23432604257801104"/>
          <c:w val="0.29531717519685041"/>
          <c:h val="0.730488772236803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3600" dirty="0" smtClean="0">
                <a:solidFill>
                  <a:schemeClr val="bg1"/>
                </a:solidFill>
              </a:rPr>
              <a:t>3. ¿</a:t>
            </a:r>
            <a:r>
              <a:rPr lang="en-US" sz="3600" dirty="0" err="1" smtClean="0">
                <a:solidFill>
                  <a:schemeClr val="bg1"/>
                </a:solidFill>
              </a:rPr>
              <a:t>Qué</a:t>
            </a:r>
            <a:r>
              <a:rPr lang="en-US" sz="3600" baseline="0" dirty="0" smtClean="0">
                <a:solidFill>
                  <a:schemeClr val="bg1"/>
                </a:solidFill>
              </a:rPr>
              <a:t>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necesidades</a:t>
            </a:r>
            <a:r>
              <a:rPr lang="en-US" sz="3600" baseline="0" dirty="0" smtClean="0">
                <a:solidFill>
                  <a:schemeClr val="bg1"/>
                </a:solidFill>
              </a:rPr>
              <a:t>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ves</a:t>
            </a:r>
            <a:r>
              <a:rPr lang="en-US" sz="3600" baseline="0" dirty="0" smtClean="0">
                <a:solidFill>
                  <a:schemeClr val="bg1"/>
                </a:solidFill>
              </a:rPr>
              <a:t>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más</a:t>
            </a:r>
            <a:r>
              <a:rPr lang="en-US" sz="3600" baseline="0" dirty="0" smtClean="0">
                <a:solidFill>
                  <a:schemeClr val="bg1"/>
                </a:solidFill>
              </a:rPr>
              <a:t>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inmediatas</a:t>
            </a:r>
            <a:r>
              <a:rPr lang="en-US" sz="3600" dirty="0" smtClean="0">
                <a:solidFill>
                  <a:schemeClr val="bg1"/>
                </a:solidFill>
              </a:rPr>
              <a:t>?</a:t>
            </a:r>
            <a:endParaRPr lang="en-US" sz="36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0941666666666666"/>
          <c:y val="3.8888888888888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7217599883347913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-0.12298720472440945"/>
                  <c:y val="-0.2026211723534558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3174655511811023"/>
                  <c:y val="-0.1885888013998250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1067355643044617"/>
                  <c:y val="3.162715077282006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2136646981627255E-2"/>
                  <c:y val="8.69352580927384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Hoja1!$A$2:$A$6</c:f>
              <c:strCache>
                <c:ptCount val="5"/>
                <c:pt idx="0">
                  <c:v>FORMACIÓN DE ADULTOS</c:v>
                </c:pt>
                <c:pt idx="1">
                  <c:v>INTENSIFICAR VIDA ESPIRITUAL</c:v>
                </c:pt>
                <c:pt idx="2">
                  <c:v>COMPROMISO DE LOS LAICOS</c:v>
                </c:pt>
                <c:pt idx="3">
                  <c:v>ACTUALIZAR LA MISIÓN</c:v>
                </c:pt>
                <c:pt idx="4">
                  <c:v>PUESTA EN MARCHA DE LAS UAP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27</c:v>
                </c:pt>
                <c:pt idx="1">
                  <c:v>22</c:v>
                </c:pt>
                <c:pt idx="2">
                  <c:v>22</c:v>
                </c:pt>
                <c:pt idx="3">
                  <c:v>14</c:v>
                </c:pt>
                <c:pt idx="4">
                  <c:v>12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952887139107609"/>
          <c:y val="0.26951122776319625"/>
          <c:w val="0.29531717519685041"/>
          <c:h val="0.667525809273840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3600" dirty="0" smtClean="0">
                <a:solidFill>
                  <a:schemeClr val="bg1"/>
                </a:solidFill>
              </a:rPr>
              <a:t>4. ¿</a:t>
            </a:r>
            <a:r>
              <a:rPr lang="en-US" sz="3600" dirty="0" err="1" smtClean="0">
                <a:solidFill>
                  <a:schemeClr val="bg1"/>
                </a:solidFill>
              </a:rPr>
              <a:t>Cómo</a:t>
            </a:r>
            <a:r>
              <a:rPr lang="en-US" sz="3600" baseline="0" dirty="0" smtClean="0">
                <a:solidFill>
                  <a:schemeClr val="bg1"/>
                </a:solidFill>
              </a:rPr>
              <a:t>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formarías</a:t>
            </a:r>
            <a:r>
              <a:rPr lang="en-US" sz="3600" baseline="0" dirty="0" smtClean="0">
                <a:solidFill>
                  <a:schemeClr val="bg1"/>
                </a:solidFill>
              </a:rPr>
              <a:t> los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equipos</a:t>
            </a:r>
            <a:r>
              <a:rPr lang="en-US" sz="3600" baseline="0" dirty="0" smtClean="0">
                <a:solidFill>
                  <a:schemeClr val="bg1"/>
                </a:solidFill>
              </a:rPr>
              <a:t> de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sacerdotes</a:t>
            </a:r>
            <a:r>
              <a:rPr lang="en-US" sz="3600" dirty="0" smtClean="0">
                <a:solidFill>
                  <a:schemeClr val="bg1"/>
                </a:solidFill>
              </a:rPr>
              <a:t>?</a:t>
            </a:r>
            <a:endParaRPr lang="en-US" sz="36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0941666666666666"/>
          <c:y val="3.8888888888888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6847229512977542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11527895341207349"/>
                  <c:y val="7.20914260717410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507053805774279"/>
                  <c:y val="-0.2197378244386118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044250328083989"/>
                  <c:y val="-0.209865266841644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002198162729658"/>
                  <c:y val="2.43314377369495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9441272965879262E-2"/>
                  <c:y val="7.748002333041703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Hoja1!$A$2:$A$6</c:f>
              <c:strCache>
                <c:ptCount val="5"/>
                <c:pt idx="0">
                  <c:v>DESDE LOS ARCIPRESTAZGOS</c:v>
                </c:pt>
                <c:pt idx="1">
                  <c:v>SINTONÍA Y AFINIDAD</c:v>
                </c:pt>
                <c:pt idx="2">
                  <c:v>TRABAJANDOLO DESDE EL SEMINARIO</c:v>
                </c:pt>
                <c:pt idx="3">
                  <c:v>POR ZONAS</c:v>
                </c:pt>
                <c:pt idx="4">
                  <c:v>JUNTANDO JÓVENES Y MAYORES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28</c:v>
                </c:pt>
                <c:pt idx="1">
                  <c:v>21</c:v>
                </c:pt>
                <c:pt idx="2">
                  <c:v>19</c:v>
                </c:pt>
                <c:pt idx="3">
                  <c:v>19</c:v>
                </c:pt>
                <c:pt idx="4">
                  <c:v>11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34872047244095"/>
          <c:y val="0.26765937591134437"/>
          <c:w val="0.29531717519685041"/>
          <c:h val="0.667525809273840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3600" dirty="0" smtClean="0">
                <a:solidFill>
                  <a:schemeClr val="bg1"/>
                </a:solidFill>
              </a:rPr>
              <a:t>5. ¿</a:t>
            </a:r>
            <a:r>
              <a:rPr lang="en-US" sz="3600" dirty="0" err="1" smtClean="0">
                <a:solidFill>
                  <a:schemeClr val="bg1"/>
                </a:solidFill>
              </a:rPr>
              <a:t>Qué</a:t>
            </a:r>
            <a:r>
              <a:rPr lang="en-US" sz="3600" baseline="0" dirty="0" smtClean="0">
                <a:solidFill>
                  <a:schemeClr val="bg1"/>
                </a:solidFill>
              </a:rPr>
              <a:t>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trabajos</a:t>
            </a:r>
            <a:r>
              <a:rPr lang="en-US" sz="3600" baseline="0" dirty="0" smtClean="0">
                <a:solidFill>
                  <a:schemeClr val="bg1"/>
                </a:solidFill>
              </a:rPr>
              <a:t>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consideras</a:t>
            </a:r>
            <a:r>
              <a:rPr lang="en-US" sz="3600" baseline="0" dirty="0" smtClean="0">
                <a:solidFill>
                  <a:schemeClr val="bg1"/>
                </a:solidFill>
              </a:rPr>
              <a:t>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que</a:t>
            </a:r>
            <a:r>
              <a:rPr lang="en-US" sz="3600" baseline="0" dirty="0" smtClean="0">
                <a:solidFill>
                  <a:schemeClr val="bg1"/>
                </a:solidFill>
              </a:rPr>
              <a:t> los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laicos</a:t>
            </a:r>
            <a:r>
              <a:rPr lang="en-US" sz="3600" baseline="0" dirty="0" smtClean="0">
                <a:solidFill>
                  <a:schemeClr val="bg1"/>
                </a:solidFill>
              </a:rPr>
              <a:t>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pueden</a:t>
            </a:r>
            <a:r>
              <a:rPr lang="en-US" sz="3600" baseline="0" dirty="0" smtClean="0">
                <a:solidFill>
                  <a:schemeClr val="bg1"/>
                </a:solidFill>
              </a:rPr>
              <a:t>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realizar</a:t>
            </a:r>
            <a:r>
              <a:rPr lang="en-US" sz="3600" baseline="0" dirty="0" smtClean="0">
                <a:solidFill>
                  <a:schemeClr val="bg1"/>
                </a:solidFill>
              </a:rPr>
              <a:t> </a:t>
            </a:r>
            <a:r>
              <a:rPr lang="en-US" sz="3600" baseline="0" dirty="0" smtClean="0">
                <a:solidFill>
                  <a:schemeClr val="bg1"/>
                </a:solidFill>
              </a:rPr>
              <a:t>en la </a:t>
            </a:r>
            <a:r>
              <a:rPr lang="en-US" sz="3600" baseline="0" dirty="0" err="1" smtClean="0">
                <a:solidFill>
                  <a:schemeClr val="bg1"/>
                </a:solidFill>
              </a:rPr>
              <a:t>Iglesia</a:t>
            </a:r>
            <a:r>
              <a:rPr lang="en-US" sz="3600" dirty="0" smtClean="0">
                <a:solidFill>
                  <a:schemeClr val="bg1"/>
                </a:solidFill>
              </a:rPr>
              <a:t>?</a:t>
            </a:r>
            <a:endParaRPr lang="en-US" sz="36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0941666666666666"/>
          <c:y val="3.8888888888888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6662044327792365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-4.9028871391076152E-2"/>
                  <c:y val="-0.2620109361329833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4564665354330708"/>
                  <c:y val="-0.108435549722951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3044619422572135E-2"/>
                  <c:y val="5.12226596675415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819644028871387E-2"/>
                  <c:y val="8.022090988626422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Hoja1!$A$2:$A$6</c:f>
              <c:strCache>
                <c:ptCount val="5"/>
                <c:pt idx="0">
                  <c:v>TODOS MENOS LOS PROPIOS DE LOS CURAS</c:v>
                </c:pt>
                <c:pt idx="1">
                  <c:v>LITURGIA, CATEQUESIS Y ENFERMOS</c:v>
                </c:pt>
                <c:pt idx="2">
                  <c:v>ADMINISTRACIÓN Y ECONOMÍA</c:v>
                </c:pt>
                <c:pt idx="3">
                  <c:v>CORRESPONSABLES EN CONSEJOS</c:v>
                </c:pt>
                <c:pt idx="4">
                  <c:v>PRESENCIA EN MUNDO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45</c:v>
                </c:pt>
                <c:pt idx="1">
                  <c:v>44</c:v>
                </c:pt>
                <c:pt idx="2">
                  <c:v>27</c:v>
                </c:pt>
                <c:pt idx="3">
                  <c:v>15</c:v>
                </c:pt>
                <c:pt idx="4">
                  <c:v>9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619553805774269"/>
          <c:y val="0.2491408573928259"/>
          <c:w val="0.29531717519685041"/>
          <c:h val="0.750859142607174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400" dirty="0" smtClean="0">
                <a:solidFill>
                  <a:schemeClr val="bg1"/>
                </a:solidFill>
              </a:rPr>
              <a:t>PARTICIPACIÓN</a:t>
            </a:r>
            <a:r>
              <a:rPr lang="en-US" sz="4400" baseline="0" dirty="0" smtClean="0">
                <a:solidFill>
                  <a:schemeClr val="bg1"/>
                </a:solidFill>
              </a:rPr>
              <a:t> POR ARCIPRESTAZGOS</a:t>
            </a:r>
            <a:endParaRPr lang="en-US" sz="44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6.2541666666666662E-2"/>
          <c:y val="4.07407407407407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9810192475940509"/>
          <c:w val="0.60520833333333335"/>
          <c:h val="0.52326115485564306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Hoja1!$A$2:$A$3</c:f>
              <c:strCache>
                <c:ptCount val="2"/>
                <c:pt idx="0">
                  <c:v>HAN RESPONDIDO</c:v>
                </c:pt>
                <c:pt idx="1">
                  <c:v>NO HAN RESPONDIDO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10</c:v>
                </c:pt>
                <c:pt idx="1">
                  <c:v>5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786220472440946"/>
          <c:y val="0.51580752405949248"/>
          <c:w val="0.34740050853018373"/>
          <c:h val="0.321229512977544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400" dirty="0" smtClean="0">
                <a:solidFill>
                  <a:schemeClr val="bg1"/>
                </a:solidFill>
              </a:rPr>
              <a:t>PARTICIPACIÓN</a:t>
            </a:r>
            <a:r>
              <a:rPr lang="en-US" sz="4400" baseline="0" dirty="0" smtClean="0">
                <a:solidFill>
                  <a:schemeClr val="bg1"/>
                </a:solidFill>
              </a:rPr>
              <a:t> DE LAICOS</a:t>
            </a:r>
            <a:endParaRPr lang="en-US" sz="44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6.2541666666666662E-2"/>
          <c:y val="4.07407407407407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9810192475940509"/>
          <c:w val="0.60520833333333335"/>
          <c:h val="0.52326115485564306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1.8715633202099739E-2"/>
                  <c:y val="-1.894561096529600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Hoja1!$A$2:$A$3</c:f>
              <c:strCache>
                <c:ptCount val="2"/>
                <c:pt idx="0">
                  <c:v>HAN RESPONDIDO</c:v>
                </c:pt>
                <c:pt idx="1">
                  <c:v>NO HAN RESPONDIDO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2000</c:v>
                </c:pt>
                <c:pt idx="1">
                  <c:v>60000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6403871391076"/>
          <c:y val="0.55284456109652957"/>
          <c:w val="0.29010884186351704"/>
          <c:h val="0.321229512977544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2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200" dirty="0" smtClean="0">
                <a:solidFill>
                  <a:schemeClr val="bg1"/>
                </a:solidFill>
              </a:rPr>
              <a:t>1. ¿</a:t>
            </a:r>
            <a:r>
              <a:rPr lang="en-US" sz="4200" dirty="0" err="1" smtClean="0">
                <a:solidFill>
                  <a:schemeClr val="bg1"/>
                </a:solidFill>
              </a:rPr>
              <a:t>Qué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servicio</a:t>
            </a:r>
            <a:r>
              <a:rPr lang="en-US" sz="4200" baseline="0" dirty="0" smtClean="0">
                <a:solidFill>
                  <a:schemeClr val="bg1"/>
                </a:solidFill>
              </a:rPr>
              <a:t>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realizas</a:t>
            </a:r>
            <a:r>
              <a:rPr lang="en-US" sz="4200" baseline="0" dirty="0" smtClean="0">
                <a:solidFill>
                  <a:schemeClr val="bg1"/>
                </a:solidFill>
              </a:rPr>
              <a:t> en la </a:t>
            </a:r>
            <a:r>
              <a:rPr lang="en-US" sz="4200" baseline="0" dirty="0" err="1" smtClean="0">
                <a:solidFill>
                  <a:schemeClr val="bg1"/>
                </a:solidFill>
              </a:rPr>
              <a:t>parroquia</a:t>
            </a:r>
            <a:r>
              <a:rPr lang="en-US" sz="4200" dirty="0" smtClean="0">
                <a:solidFill>
                  <a:schemeClr val="bg1"/>
                </a:solidFill>
              </a:rPr>
              <a:t>?</a:t>
            </a:r>
            <a:endParaRPr lang="en-US" sz="42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5.5250000000000007E-2"/>
          <c:y val="5.3703703703703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2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6291673957421988"/>
          <c:w val="0.66562500000000002"/>
          <c:h val="0.5751130067074948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2"/>
              <c:layout>
                <c:manualLayout>
                  <c:x val="9.8250984251968501E-2"/>
                  <c:y val="-0.2290240594925634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624827755905512"/>
                  <c:y val="-0.1091701662292214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7133448162729665E-2"/>
                  <c:y val="2.97069116360454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8219078083989503E-2"/>
                  <c:y val="2.703557888597258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9567749343832021E-2"/>
                  <c:y val="5.9128025663455336E-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Hoja1!$A$2:$A$8</c:f>
              <c:strCache>
                <c:ptCount val="7"/>
                <c:pt idx="0">
                  <c:v>LITURGIA</c:v>
                </c:pt>
                <c:pt idx="1">
                  <c:v>CATEQUESIS</c:v>
                </c:pt>
                <c:pt idx="2">
                  <c:v>LIMPIEZA Y MANTENIMIENTO</c:v>
                </c:pt>
                <c:pt idx="3">
                  <c:v>OTROS</c:v>
                </c:pt>
                <c:pt idx="4">
                  <c:v>CORO</c:v>
                </c:pt>
                <c:pt idx="5">
                  <c:v>CARITAS</c:v>
                </c:pt>
                <c:pt idx="6">
                  <c:v>CONSEJO PARROQUIAL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183</c:v>
                </c:pt>
                <c:pt idx="1">
                  <c:v>168</c:v>
                </c:pt>
                <c:pt idx="2">
                  <c:v>127</c:v>
                </c:pt>
                <c:pt idx="3">
                  <c:v>92</c:v>
                </c:pt>
                <c:pt idx="4">
                  <c:v>88</c:v>
                </c:pt>
                <c:pt idx="5">
                  <c:v>43</c:v>
                </c:pt>
                <c:pt idx="6">
                  <c:v>28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452887139107611"/>
          <c:y val="0.22877048702245553"/>
          <c:w val="0.29531717519685041"/>
          <c:h val="0.77122951297754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0C0"/>
        </a:gs>
        <a:gs pos="100000">
          <a:schemeClr val="accent5">
            <a:lumMod val="75000"/>
          </a:schemeClr>
        </a:gs>
        <a:gs pos="100000">
          <a:schemeClr val="accent1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0.57071</cdr:x>
      <cdr:y>0.25054</cdr:y>
    </cdr:from>
    <cdr:to>
      <cdr:x>1</cdr:x>
      <cdr:y>0.45503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6958067" y="1718204"/>
          <a:ext cx="5233933" cy="14023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2400" b="1" dirty="0" smtClean="0">
              <a:solidFill>
                <a:schemeClr val="bg1"/>
              </a:solidFill>
            </a:rPr>
            <a:t>Nº DE SACERDOTES EN ACTIVO: 240 </a:t>
          </a:r>
        </a:p>
        <a:p xmlns:a="http://schemas.openxmlformats.org/drawingml/2006/main">
          <a:endParaRPr lang="es-ES" sz="2400" b="1" dirty="0" smtClean="0">
            <a:solidFill>
              <a:schemeClr val="bg1"/>
            </a:solidFill>
          </a:endParaRPr>
        </a:p>
        <a:p xmlns:a="http://schemas.openxmlformats.org/drawingml/2006/main">
          <a:r>
            <a:rPr lang="es-ES" sz="2400" b="1" dirty="0" smtClean="0">
              <a:solidFill>
                <a:schemeClr val="bg1"/>
              </a:solidFill>
            </a:rPr>
            <a:t>Nº DE DIÁCONOS: 3</a:t>
          </a:r>
        </a:p>
        <a:p xmlns:a="http://schemas.openxmlformats.org/drawingml/2006/main">
          <a:endParaRPr lang="es-ES" sz="24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0.51332</cdr:x>
      <cdr:y>0.24041</cdr:y>
    </cdr:from>
    <cdr:to>
      <cdr:x>0.89683</cdr:x>
      <cdr:y>0.33484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6258378" y="1648701"/>
          <a:ext cx="4675785" cy="647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2800" b="1" dirty="0" smtClean="0">
              <a:solidFill>
                <a:schemeClr val="bg1"/>
              </a:solidFill>
            </a:rPr>
            <a:t>Nº DE ARCIPRESTAZGOS: 15 </a:t>
          </a:r>
        </a:p>
        <a:p xmlns:a="http://schemas.openxmlformats.org/drawingml/2006/main">
          <a:endParaRPr lang="es-ES" sz="2800" b="1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0.56905</cdr:x>
      <cdr:y>0.20186</cdr:y>
    </cdr:from>
    <cdr:to>
      <cdr:x>0.87381</cdr:x>
      <cdr:y>0.40635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6937846" y="1384351"/>
          <a:ext cx="3715639" cy="1402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2400" b="1" dirty="0" smtClean="0">
              <a:solidFill>
                <a:schemeClr val="bg1"/>
              </a:solidFill>
            </a:rPr>
            <a:t>Nº DE FELIGRESES: 60.000</a:t>
          </a:r>
        </a:p>
        <a:p xmlns:a="http://schemas.openxmlformats.org/drawingml/2006/main">
          <a:endParaRPr lang="es-ES" sz="2400" b="1" dirty="0" smtClean="0">
            <a:solidFill>
              <a:schemeClr val="bg1"/>
            </a:solidFill>
          </a:endParaRPr>
        </a:p>
        <a:p xmlns:a="http://schemas.openxmlformats.org/drawingml/2006/main">
          <a:r>
            <a:rPr lang="es-ES" sz="2400" b="1" dirty="0" smtClean="0">
              <a:solidFill>
                <a:schemeClr val="bg1"/>
              </a:solidFill>
            </a:rPr>
            <a:t>Nº DE RESPUESTAS: 2.000</a:t>
          </a:r>
        </a:p>
        <a:p xmlns:a="http://schemas.openxmlformats.org/drawingml/2006/main">
          <a:endParaRPr lang="es-ES" sz="2400" b="1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463852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070160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4030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286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504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98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589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937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155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6017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2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165802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173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01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133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8734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071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6735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34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655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8314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3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713868"/>
      </p:ext>
    </p:extLst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6464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996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5602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3270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3511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470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994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6599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2107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613765"/>
      </p:ext>
    </p:extLst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8231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6847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6387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4197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4492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9119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5584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6821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69828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684721"/>
      </p:ext>
    </p:extLst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94823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7378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30159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556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9553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56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27787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34169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4189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09390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F5EE9-D71C-4080-B08F-A9545D535506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D684A-A59D-4B92-84C8-DD8F49B1428A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628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51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7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30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7F5A-C990-4967-BE83-AFEF9214CF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09/11/2017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F8AFD-2041-4FC7-962A-5CA26BF6C3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9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maus selec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08" y="336448"/>
            <a:ext cx="4572033" cy="257176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  <p:sp>
        <p:nvSpPr>
          <p:cNvPr id="3" name="2 CuadroTexto"/>
          <p:cNvSpPr txBox="1"/>
          <p:nvPr/>
        </p:nvSpPr>
        <p:spPr>
          <a:xfrm>
            <a:off x="5402750" y="899057"/>
            <a:ext cx="61238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prstClr val="white"/>
                </a:solidFill>
              </a:rPr>
              <a:t>IDENTIDAD Y MISIÓN DE</a:t>
            </a:r>
          </a:p>
          <a:p>
            <a:pPr algn="ctr"/>
            <a:r>
              <a:rPr lang="es-ES" sz="4400" dirty="0">
                <a:solidFill>
                  <a:prstClr val="white"/>
                </a:solidFill>
              </a:rPr>
              <a:t> LA IGLESIA DIOCESANA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030310" y="4712998"/>
            <a:ext cx="102515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prstClr val="white"/>
                </a:solidFill>
              </a:rPr>
              <a:t>DATOS ESTADISTICOS DE LA ENCUESTA</a:t>
            </a:r>
          </a:p>
        </p:txBody>
      </p:sp>
    </p:spTree>
    <p:extLst>
      <p:ext uri="{BB962C8B-B14F-4D97-AF65-F5344CB8AC3E}">
        <p14:creationId xmlns:p14="http://schemas.microsoft.com/office/powerpoint/2010/main" val="81573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593795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44658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91208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5394817" y="506569"/>
            <a:ext cx="56294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solidFill>
                  <a:prstClr val="white"/>
                </a:solidFill>
              </a:rPr>
              <a:t>PARTICIPACIÓN </a:t>
            </a:r>
            <a:endParaRPr lang="es-ES" sz="4400" b="1" dirty="0" smtClean="0">
              <a:solidFill>
                <a:prstClr val="white"/>
              </a:solidFill>
            </a:endParaRPr>
          </a:p>
          <a:p>
            <a:pPr algn="ctr"/>
            <a:r>
              <a:rPr lang="es-ES" sz="4400" b="1" dirty="0" smtClean="0">
                <a:solidFill>
                  <a:prstClr val="white"/>
                </a:solidFill>
              </a:rPr>
              <a:t>VIDA </a:t>
            </a:r>
            <a:r>
              <a:rPr lang="es-ES" sz="4400" b="1" dirty="0">
                <a:solidFill>
                  <a:prstClr val="white"/>
                </a:solidFill>
              </a:rPr>
              <a:t>CONSAGRADA</a:t>
            </a:r>
          </a:p>
        </p:txBody>
      </p:sp>
      <p:sp>
        <p:nvSpPr>
          <p:cNvPr id="4" name="CuadroTexto 1"/>
          <p:cNvSpPr txBox="1"/>
          <p:nvPr/>
        </p:nvSpPr>
        <p:spPr>
          <a:xfrm>
            <a:off x="4802447" y="2703928"/>
            <a:ext cx="6711266" cy="7492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" sz="2800" b="1" kern="0" dirty="0" smtClean="0">
                <a:solidFill>
                  <a:sysClr val="window" lastClr="FFFFFF"/>
                </a:solidFill>
              </a:rPr>
              <a:t>Nº DE CONGREGACIONES</a:t>
            </a:r>
          </a:p>
          <a:p>
            <a:pPr>
              <a:defRPr/>
            </a:pPr>
            <a:r>
              <a:rPr lang="es-ES" sz="2800" b="1" kern="0" dirty="0" smtClean="0">
                <a:solidFill>
                  <a:sysClr val="window" lastClr="FFFFFF"/>
                </a:solidFill>
              </a:rPr>
              <a:t>E INSTITUTOS DE VIDA CONSAGRADA:  125</a:t>
            </a:r>
          </a:p>
          <a:p>
            <a:pPr>
              <a:defRPr/>
            </a:pPr>
            <a:endParaRPr lang="es-ES" sz="2800" b="1" kern="0" dirty="0" smtClean="0">
              <a:solidFill>
                <a:sysClr val="window" lastClr="FFFFFF"/>
              </a:solidFill>
            </a:endParaRPr>
          </a:p>
          <a:p>
            <a:pPr>
              <a:defRPr/>
            </a:pPr>
            <a:endParaRPr lang="es-ES" sz="2800" b="1" kern="0" dirty="0" smtClean="0">
              <a:solidFill>
                <a:sysClr val="window" lastClr="FFFFFF"/>
              </a:solidFill>
            </a:endParaRPr>
          </a:p>
          <a:p>
            <a:pPr>
              <a:defRPr/>
            </a:pPr>
            <a:endParaRPr lang="es-ES" sz="2800" b="1" kern="0" dirty="0">
              <a:solidFill>
                <a:sysClr val="window" lastClr="FFFFFF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12" y="345695"/>
            <a:ext cx="4095750" cy="3267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uadroTexto 5"/>
          <p:cNvSpPr txBox="1"/>
          <p:nvPr/>
        </p:nvSpPr>
        <p:spPr>
          <a:xfrm>
            <a:off x="3322749" y="4912325"/>
            <a:ext cx="64136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Courier New" panose="02070309020205020404" pitchFamily="49" charset="0"/>
              <a:buChar char="o"/>
              <a:defRPr/>
            </a:pPr>
            <a:r>
              <a:rPr lang="es-ES" sz="2800" b="1" kern="0" dirty="0" smtClean="0">
                <a:solidFill>
                  <a:sysClr val="window" lastClr="FFFFFF"/>
                </a:solidFill>
              </a:rPr>
              <a:t>INDIVIDUALES</a:t>
            </a:r>
            <a:r>
              <a:rPr lang="es-ES" sz="2800" b="1" kern="0" dirty="0">
                <a:solidFill>
                  <a:sysClr val="window" lastClr="FFFFFF"/>
                </a:solidFill>
              </a:rPr>
              <a:t>:  120</a:t>
            </a:r>
          </a:p>
          <a:p>
            <a:pPr marL="457200" lvl="0" indent="-457200">
              <a:buFont typeface="Courier New" panose="02070309020205020404" pitchFamily="49" charset="0"/>
              <a:buChar char="o"/>
              <a:defRPr/>
            </a:pPr>
            <a:r>
              <a:rPr lang="es-ES" sz="2800" b="1" kern="0" dirty="0">
                <a:solidFill>
                  <a:sysClr val="window" lastClr="FFFFFF"/>
                </a:solidFill>
              </a:rPr>
              <a:t>COMUNITARIOS CONGREGACIONES:  8</a:t>
            </a:r>
          </a:p>
          <a:p>
            <a:pPr marL="457200" lvl="0" indent="-457200">
              <a:buFont typeface="Courier New" panose="02070309020205020404" pitchFamily="49" charset="0"/>
              <a:buChar char="o"/>
              <a:defRPr/>
            </a:pPr>
            <a:r>
              <a:rPr lang="es-ES" sz="2800" b="1" kern="0" dirty="0">
                <a:solidFill>
                  <a:sysClr val="window" lastClr="FFFFFF"/>
                </a:solidFill>
              </a:rPr>
              <a:t> COMUNITARIOS MOVIMIENTOS:  4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597724" y="4101969"/>
            <a:ext cx="3204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kern="0" dirty="0">
                <a:solidFill>
                  <a:sysClr val="window" lastClr="FFFFFF"/>
                </a:solidFill>
              </a:rPr>
              <a:t>Nº DE RESPUESTAS: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2923569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maus selec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08" y="336448"/>
            <a:ext cx="4572033" cy="257176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  <p:sp>
        <p:nvSpPr>
          <p:cNvPr id="3" name="2 CuadroTexto"/>
          <p:cNvSpPr txBox="1"/>
          <p:nvPr/>
        </p:nvSpPr>
        <p:spPr>
          <a:xfrm>
            <a:off x="5376993" y="837502"/>
            <a:ext cx="63685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prstClr val="white"/>
                </a:solidFill>
              </a:rPr>
              <a:t>IDENTIDAD Y MISIÓN DE</a:t>
            </a:r>
          </a:p>
          <a:p>
            <a:pPr algn="ctr"/>
            <a:r>
              <a:rPr lang="es-ES" sz="4800" dirty="0">
                <a:solidFill>
                  <a:prstClr val="white"/>
                </a:solidFill>
              </a:rPr>
              <a:t> LA IGLESIA DIOCESANA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218175" y="4140112"/>
            <a:ext cx="82939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prstClr val="white"/>
                </a:solidFill>
              </a:rPr>
              <a:t>CUESTIONARIO PARA </a:t>
            </a:r>
            <a:r>
              <a:rPr lang="es-ES" sz="4000" dirty="0" smtClean="0">
                <a:solidFill>
                  <a:prstClr val="white"/>
                </a:solidFill>
              </a:rPr>
              <a:t>COLABORADORES PARROQUIALES Y AGENTES DE PASTORAL</a:t>
            </a:r>
            <a:endParaRPr lang="es-ES" sz="4000" dirty="0">
              <a:solidFill>
                <a:prstClr val="white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086378" y="4386333"/>
            <a:ext cx="13507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800" b="1" dirty="0" smtClean="0">
                <a:solidFill>
                  <a:prstClr val="white"/>
                </a:solidFill>
              </a:rPr>
              <a:t>2.</a:t>
            </a:r>
            <a:endParaRPr lang="es-ES" sz="8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66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97330654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4234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55936315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59794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58301118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04223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83975042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09387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42257630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30587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38604427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38817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maus selec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08" y="336448"/>
            <a:ext cx="4572033" cy="257176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  <p:sp>
        <p:nvSpPr>
          <p:cNvPr id="3" name="2 CuadroTexto"/>
          <p:cNvSpPr txBox="1"/>
          <p:nvPr/>
        </p:nvSpPr>
        <p:spPr>
          <a:xfrm>
            <a:off x="5402750" y="837502"/>
            <a:ext cx="64973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prstClr val="white"/>
                </a:solidFill>
              </a:rPr>
              <a:t>IDENTIDAD Y MISIÓN DE</a:t>
            </a:r>
          </a:p>
          <a:p>
            <a:pPr algn="ctr"/>
            <a:r>
              <a:rPr lang="es-ES" sz="4800" dirty="0">
                <a:solidFill>
                  <a:prstClr val="white"/>
                </a:solidFill>
              </a:rPr>
              <a:t> LA IGLESIA DIOCESANA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699194" y="4314149"/>
            <a:ext cx="70334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prstClr val="white"/>
                </a:solidFill>
              </a:rPr>
              <a:t>CUESTIONARIO PARA SACERDOTES Y DIACONOS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109724" y="4314149"/>
            <a:ext cx="11789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b="1" dirty="0">
                <a:solidFill>
                  <a:prstClr val="white"/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57778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maus selec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08" y="336448"/>
            <a:ext cx="4572033" cy="257176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  <p:sp>
        <p:nvSpPr>
          <p:cNvPr id="3" name="2 CuadroTexto"/>
          <p:cNvSpPr txBox="1"/>
          <p:nvPr/>
        </p:nvSpPr>
        <p:spPr>
          <a:xfrm>
            <a:off x="5389871" y="837502"/>
            <a:ext cx="6432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prstClr val="white"/>
                </a:solidFill>
              </a:rPr>
              <a:t>IDENTIDAD Y MISIÓN DE</a:t>
            </a:r>
          </a:p>
          <a:p>
            <a:pPr algn="ctr"/>
            <a:r>
              <a:rPr lang="es-ES" sz="4800" dirty="0">
                <a:solidFill>
                  <a:prstClr val="white"/>
                </a:solidFill>
              </a:rPr>
              <a:t> LA IGLESIA DIOCESANA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128024" y="4525490"/>
            <a:ext cx="76387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prstClr val="white"/>
                </a:solidFill>
              </a:rPr>
              <a:t>CUESTIONARIO PARA </a:t>
            </a:r>
            <a:r>
              <a:rPr lang="es-ES" sz="4000" dirty="0" smtClean="0">
                <a:solidFill>
                  <a:prstClr val="white"/>
                </a:solidFill>
              </a:rPr>
              <a:t>FELIGRESES ASIDUOS</a:t>
            </a:r>
            <a:endParaRPr lang="es-ES" sz="4000" dirty="0">
              <a:solidFill>
                <a:prstClr val="white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024560" y="4525491"/>
            <a:ext cx="1103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b="1" dirty="0" smtClean="0">
                <a:solidFill>
                  <a:prstClr val="white"/>
                </a:solidFill>
              </a:rPr>
              <a:t>3.</a:t>
            </a:r>
            <a:endParaRPr lang="es-ES" sz="8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3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6443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8844159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24639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62475983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05658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72812531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73498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42490598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3247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maus selec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08" y="336448"/>
            <a:ext cx="4572033" cy="257176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  <p:sp>
        <p:nvSpPr>
          <p:cNvPr id="3" name="2 CuadroTexto"/>
          <p:cNvSpPr txBox="1"/>
          <p:nvPr/>
        </p:nvSpPr>
        <p:spPr>
          <a:xfrm>
            <a:off x="5338355" y="837502"/>
            <a:ext cx="6471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prstClr val="white"/>
                </a:solidFill>
              </a:rPr>
              <a:t>IDENTIDAD Y MISIÓN DE</a:t>
            </a:r>
          </a:p>
          <a:p>
            <a:pPr algn="ctr"/>
            <a:r>
              <a:rPr lang="es-ES" sz="4800" dirty="0">
                <a:solidFill>
                  <a:prstClr val="white"/>
                </a:solidFill>
              </a:rPr>
              <a:t> LA IGLESIA DIOCESANA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528955" y="4370945"/>
            <a:ext cx="75871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prstClr val="white"/>
                </a:solidFill>
              </a:rPr>
              <a:t>CUESTIONARIO PARA </a:t>
            </a:r>
            <a:r>
              <a:rPr lang="es-ES" sz="4000" dirty="0" smtClean="0">
                <a:solidFill>
                  <a:prstClr val="white"/>
                </a:solidFill>
              </a:rPr>
              <a:t>QUIENES MIRAN LA IGLESIA DESDE “FUERA”</a:t>
            </a:r>
            <a:endParaRPr lang="es-ES" sz="4000" dirty="0">
              <a:solidFill>
                <a:prstClr val="white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62892" y="4370945"/>
            <a:ext cx="1166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b="1" dirty="0">
                <a:solidFill>
                  <a:prstClr val="white"/>
                </a:solidFill>
              </a:rPr>
              <a:t>6</a:t>
            </a:r>
            <a:r>
              <a:rPr lang="es-ES" sz="8000" b="1" dirty="0" smtClean="0">
                <a:solidFill>
                  <a:prstClr val="white"/>
                </a:solidFill>
              </a:rPr>
              <a:t>.</a:t>
            </a:r>
            <a:endParaRPr lang="es-ES" sz="8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33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73909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04081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26265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1326597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1419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61716323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89888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69238337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08659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34810940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56479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35250403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6427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43579124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47018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11369" y="570963"/>
            <a:ext cx="117927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solidFill>
                  <a:prstClr val="white"/>
                </a:solidFill>
              </a:rPr>
              <a:t>5. ¿Qué dificultades y retos se dan en el trabajo conjunto con laicos y consagrados?</a:t>
            </a:r>
            <a:endParaRPr lang="es-ES" sz="4000" b="1" dirty="0">
              <a:solidFill>
                <a:prstClr val="white"/>
              </a:solidFill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1737990" y="2793578"/>
            <a:ext cx="9115263" cy="7492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Courier New" panose="02070309020205020404" pitchFamily="49" charset="0"/>
              <a:buChar char="o"/>
              <a:defRPr/>
            </a:pPr>
            <a:r>
              <a:rPr lang="es-ES" sz="4400" b="1" kern="0" dirty="0" smtClean="0">
                <a:solidFill>
                  <a:sysClr val="window" lastClr="FFFFFF"/>
                </a:solidFill>
              </a:rPr>
              <a:t>Laicos: </a:t>
            </a:r>
            <a:r>
              <a:rPr lang="es-ES" sz="4400" b="1" kern="0" dirty="0" err="1" smtClean="0">
                <a:solidFill>
                  <a:sysClr val="window" lastClr="FFFFFF"/>
                </a:solidFill>
              </a:rPr>
              <a:t>clericalización</a:t>
            </a:r>
            <a:r>
              <a:rPr lang="es-ES" sz="4400" b="1" kern="0" dirty="0" smtClean="0">
                <a:solidFill>
                  <a:sysClr val="window" lastClr="FFFFFF"/>
                </a:solidFill>
              </a:rPr>
              <a:t> y escasa disponibilidad</a:t>
            </a:r>
          </a:p>
          <a:p>
            <a:pPr marL="571500" indent="-571500">
              <a:buFont typeface="Courier New" panose="02070309020205020404" pitchFamily="49" charset="0"/>
              <a:buChar char="o"/>
              <a:defRPr/>
            </a:pPr>
            <a:r>
              <a:rPr lang="es-ES" sz="4400" b="1" kern="0" dirty="0" smtClean="0">
                <a:solidFill>
                  <a:sysClr val="window" lastClr="FFFFFF"/>
                </a:solidFill>
              </a:rPr>
              <a:t>Consagrados: protagonismos y necesidad de integrar los carismas</a:t>
            </a:r>
          </a:p>
          <a:p>
            <a:pPr marL="571500" indent="-571500">
              <a:buFont typeface="Courier New" panose="02070309020205020404" pitchFamily="49" charset="0"/>
              <a:buChar char="o"/>
              <a:defRPr/>
            </a:pPr>
            <a:endParaRPr lang="es-ES" sz="4400" b="1" kern="0" dirty="0" smtClean="0">
              <a:solidFill>
                <a:sysClr val="window" lastClr="FFFFFF"/>
              </a:solidFill>
            </a:endParaRPr>
          </a:p>
          <a:p>
            <a:pPr>
              <a:defRPr/>
            </a:pPr>
            <a:endParaRPr lang="es-ES" sz="4400" b="1" kern="0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2417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439</Words>
  <Application>Microsoft Office PowerPoint</Application>
  <PresentationFormat>Panorámica</PresentationFormat>
  <Paragraphs>117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1_Tema de Office</vt:lpstr>
      <vt:lpstr>Tema de Office</vt:lpstr>
      <vt:lpstr>2_Tema de Office</vt:lpstr>
      <vt:lpstr>3_Tema de Office</vt:lpstr>
      <vt:lpstr>4_Tema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22</cp:revision>
  <dcterms:created xsi:type="dcterms:W3CDTF">2017-11-07T19:09:03Z</dcterms:created>
  <dcterms:modified xsi:type="dcterms:W3CDTF">2017-11-09T09:05:27Z</dcterms:modified>
</cp:coreProperties>
</file>